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A898B2-8BE1-49B5-B05D-FAD2E829E2F5}">
  <a:tblStyle styleId="{0BA898B2-8BE1-49B5-B05D-FAD2E829E2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98165780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98165780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0d93db4b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0d93db4b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0d93db4b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0d93db4b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0d93db4b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0d93db4b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0d93db4b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0d93db4b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634cdbcb3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634cdbcb3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634cdbcb3_0_1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634cdbcb3_0_1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634cdbcb3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634cdbcb3_0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634cdbcb3_0_1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634cdbcb3_0_1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0d93db4b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0d93db4b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cea1a042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cea1a042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0d93db4b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0d93db4b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0d93db4b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0d93db4b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0d93db4b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b0d93db4b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634cdbcb3_0_1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634cdbcb3_0_1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0d93db4b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0d93db4b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98165780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98165780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634cdbc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634cdbc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98165780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98165780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634cdbc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634cdbc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634cdbcb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634cdbcb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1045acf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1045acfe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0d93db4b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0d93db4b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wsu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u.edu/programs/business" TargetMode="External"/><Relationship Id="rId7" Type="http://schemas.openxmlformats.org/officeDocument/2006/relationships/hyperlink" Target="https://foster.uw.ed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be.wwu.edu/" TargetMode="External"/><Relationship Id="rId5" Type="http://schemas.openxmlformats.org/officeDocument/2006/relationships/hyperlink" Target="https://business.wsu.edu/" TargetMode="External"/><Relationship Id="rId4" Type="http://schemas.openxmlformats.org/officeDocument/2006/relationships/hyperlink" Target="https://www.ewu.edu/cob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Business Transfer Degree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Wenatchee Valley College</a:t>
            </a: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t="5298" r="-2228" b="41179"/>
          <a:stretch/>
        </p:blipFill>
        <p:spPr>
          <a:xfrm>
            <a:off x="3953300" y="2336425"/>
            <a:ext cx="3168350" cy="16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2"/>
          <p:cNvGraphicFramePr/>
          <p:nvPr/>
        </p:nvGraphicFramePr>
        <p:xfrm>
          <a:off x="583425" y="63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227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Fall (Year 1)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Winter (Year 1)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Spring (Year 1)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140 or 141 (elective)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148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Natural Science w lab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 101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 201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Social Science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Econ 201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3" name="Google Shape;153;p22"/>
          <p:cNvGraphicFramePr/>
          <p:nvPr/>
        </p:nvGraphicFramePr>
        <p:xfrm>
          <a:off x="583425" y="273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227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Fall (Year 2)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Winter (Year 2)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Spring (Year 2)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Econ 202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Bus 201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146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200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Natural Science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" name="Google Shape;154;p22"/>
          <p:cNvSpPr txBox="1"/>
          <p:nvPr/>
        </p:nvSpPr>
        <p:spPr>
          <a:xfrm>
            <a:off x="6683600" y="2224675"/>
            <a:ext cx="17460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Year 1 Credits = 45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683600" y="4323925"/>
            <a:ext cx="1746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Year 2 Credits = 45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599375" y="235825"/>
            <a:ext cx="406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Lato"/>
                <a:ea typeface="Lato"/>
                <a:cs typeface="Lato"/>
                <a:sym typeface="Lato"/>
              </a:rPr>
              <a:t>Year 1 Focus:  General Education Requirements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599375" y="2361625"/>
            <a:ext cx="406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Lato"/>
                <a:ea typeface="Lato"/>
                <a:cs typeface="Lato"/>
                <a:sym typeface="Lato"/>
              </a:rPr>
              <a:t>Year 2 Focus:  Business DTA  Requirements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t="17139" b="24602"/>
          <a:stretch/>
        </p:blipFill>
        <p:spPr>
          <a:xfrm rot="15">
            <a:off x="4769299" y="4487422"/>
            <a:ext cx="1075357" cy="62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3299338" y="4623675"/>
            <a:ext cx="1470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Lato"/>
                <a:ea typeface="Lato"/>
                <a:cs typeface="Lato"/>
                <a:sym typeface="Lato"/>
              </a:rPr>
              <a:t>90 Credits Total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6683600" y="60625"/>
            <a:ext cx="24237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Sample Schedule #1</a:t>
            </a:r>
            <a:endParaRPr sz="1800"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Tips #1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who is ready for </a:t>
            </a:r>
            <a:br>
              <a:rPr lang="en"/>
            </a:br>
            <a:r>
              <a:rPr lang="en"/>
              <a:t>college level math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Year 1:  Math 140 Fall</a:t>
            </a:r>
            <a:br>
              <a:rPr lang="en" sz="1700"/>
            </a:br>
            <a:r>
              <a:rPr lang="en" sz="1700"/>
              <a:t>(or Math 141, which is equivalent)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Math 148 soon after 140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Year 1:  Econ 201 or 202</a:t>
            </a:r>
            <a:br>
              <a:rPr lang="en" sz="1700"/>
            </a:br>
            <a:r>
              <a:rPr lang="en" sz="1700"/>
              <a:t>(can be taken in any order)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Year 2:  Accounting sequence begins fall (must be 200-level).  Acct 201 has a Winter start option.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Apply for Business Degree as soon as you register for your last quarter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Sample Schedule #2</a:t>
            </a:r>
            <a:endParaRPr sz="360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853950" y="24245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Full-time Student</a:t>
            </a:r>
            <a:br>
              <a:rPr lang="en" sz="2400"/>
            </a:br>
            <a:br>
              <a:rPr lang="en" sz="2400"/>
            </a:br>
            <a:r>
              <a:rPr lang="en" sz="2400" i="1"/>
              <a:t>Ready for Math 99 (Intermediate Algebra)</a:t>
            </a:r>
            <a:endParaRPr sz="24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25"/>
          <p:cNvGraphicFramePr/>
          <p:nvPr/>
        </p:nvGraphicFramePr>
        <p:xfrm>
          <a:off x="583425" y="50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21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Fall (Year 1)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Winter (Year 1)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Spring (Year 1)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99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140 or 141  (elective)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 101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Social Science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 201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Econ 201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9" name="Google Shape;179;p25"/>
          <p:cNvGraphicFramePr/>
          <p:nvPr/>
        </p:nvGraphicFramePr>
        <p:xfrm>
          <a:off x="583425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21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Fall (Year 2)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Winter (Year 2)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Spring (Year 2)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Econ 202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Bus 201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146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Natural Science with lab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Natural Science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200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0" name="Google Shape;180;p25"/>
          <p:cNvSpPr txBox="1"/>
          <p:nvPr/>
        </p:nvSpPr>
        <p:spPr>
          <a:xfrm>
            <a:off x="5986725" y="2096650"/>
            <a:ext cx="24429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Year 1 Degree Credits = 40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6683625" y="4160400"/>
            <a:ext cx="1746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Year 2  Credits = 50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t="17139" b="24602"/>
          <a:stretch/>
        </p:blipFill>
        <p:spPr>
          <a:xfrm rot="15">
            <a:off x="7354261" y="4483547"/>
            <a:ext cx="1075357" cy="62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/>
        </p:nvSpPr>
        <p:spPr>
          <a:xfrm>
            <a:off x="5884300" y="4619800"/>
            <a:ext cx="1470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Lato"/>
                <a:ea typeface="Lato"/>
                <a:cs typeface="Lato"/>
                <a:sym typeface="Lato"/>
              </a:rPr>
              <a:t>90 Credits Total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670488" y="32900"/>
            <a:ext cx="24429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Sample Schedule #2</a:t>
            </a:r>
            <a:endParaRPr sz="18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Tips #2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who needs one pre-college math course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Math 99 in the first quarter (or other pre-college math class)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Year 1:  Econ 201 or 202 </a:t>
            </a:r>
            <a:br>
              <a:rPr lang="en" sz="1700"/>
            </a:br>
            <a:r>
              <a:rPr lang="en" sz="1700"/>
              <a:t>(Do not take 100 level econ courses)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Year 2:  Accounting sequence</a:t>
            </a:r>
            <a:br>
              <a:rPr lang="en" sz="1700"/>
            </a:br>
            <a:r>
              <a:rPr lang="en" sz="1700"/>
              <a:t>(Do not take 100 level acct courses)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Consider taking summer course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Sample Schedule #3</a:t>
            </a:r>
            <a:endParaRPr sz="3600"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853950" y="245990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Part-time Student </a:t>
            </a:r>
            <a:br>
              <a:rPr lang="en" sz="2400"/>
            </a:br>
            <a:br>
              <a:rPr lang="en" sz="2400"/>
            </a:br>
            <a:r>
              <a:rPr lang="en" sz="2400" i="1"/>
              <a:t>Ready for College-level Math and English</a:t>
            </a:r>
            <a:endParaRPr sz="2400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28"/>
          <p:cNvGraphicFramePr/>
          <p:nvPr/>
        </p:nvGraphicFramePr>
        <p:xfrm>
          <a:off x="583425" y="50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21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Fall (Year 1)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Winter (Year 1)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Spring (Year 1)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 101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Natural Science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 201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Econ 201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Social Science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3" name="Google Shape;203;p28"/>
          <p:cNvGraphicFramePr/>
          <p:nvPr/>
        </p:nvGraphicFramePr>
        <p:xfrm>
          <a:off x="583425" y="285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21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Fall (Year 2)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Winter (Year 2)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Spring (Year 2)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200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140 or 141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DF3">
                        <a:alpha val="853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DF3">
                        <a:alpha val="853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Natural Science (lab)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" name="Google Shape;204;p28"/>
          <p:cNvSpPr txBox="1"/>
          <p:nvPr/>
        </p:nvSpPr>
        <p:spPr>
          <a:xfrm>
            <a:off x="6683625" y="1704250"/>
            <a:ext cx="1746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Year 1 Credits = 30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6683625" y="4052975"/>
            <a:ext cx="1746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Year 2 Credits = 30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3540675" y="4597775"/>
            <a:ext cx="1746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Lato"/>
                <a:ea typeface="Lato"/>
                <a:cs typeface="Lato"/>
                <a:sym typeface="Lato"/>
              </a:rPr>
              <a:t>Continued . . .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6683625" y="0"/>
            <a:ext cx="24453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Sample Schedule #3</a:t>
            </a:r>
            <a:endParaRPr sz="1800"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6749100" y="1949625"/>
            <a:ext cx="1746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Year 3 Credits = 30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6247150" y="4244450"/>
            <a:ext cx="25170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latin typeface="Lato"/>
                <a:ea typeface="Lato"/>
                <a:cs typeface="Lato"/>
                <a:sym typeface="Lato"/>
              </a:rPr>
              <a:t>Total Degree Credits = 90</a:t>
            </a:r>
            <a:endParaRPr sz="1600" b="1" i="1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14" name="Google Shape;214;p29"/>
          <p:cNvGraphicFramePr/>
          <p:nvPr/>
        </p:nvGraphicFramePr>
        <p:xfrm>
          <a:off x="648900" y="75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21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Fall (Year 3)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Winter (Year 3)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Spring (Year 3)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/>
                        <a:t>Cr</a:t>
                      </a:r>
                      <a:endParaRPr sz="1500"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Acct 203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E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Econ 202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Bus 201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C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 146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 t="17139" b="24602"/>
          <a:stretch/>
        </p:blipFill>
        <p:spPr>
          <a:xfrm>
            <a:off x="6441809" y="3048200"/>
            <a:ext cx="2053291" cy="11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6749100" y="0"/>
            <a:ext cx="23949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Schedule #3, cont.</a:t>
            </a:r>
            <a:endParaRPr sz="1800"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Tips #3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Part-Time Student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for College-level Math and English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Year 1 Focus = General Ed Requirements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Year 2 &amp; 3 Focus = General Ed and Business Requirements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careful planning, you can complete the majority of your degree with online, hybrid,  and evening courses</a:t>
            </a:r>
            <a:br>
              <a:rPr lang="en"/>
            </a:b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Other Scheduling Considerations</a:t>
            </a:r>
            <a:endParaRPr sz="3600"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Know your degree requirements for WVC and your transfer institution.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23600" y="746300"/>
            <a:ext cx="8296800" cy="8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About the Business Transfer Degree</a:t>
            </a:r>
            <a:endParaRPr sz="3100"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t="5298" r="-2228" b="41179"/>
          <a:stretch/>
        </p:blipFill>
        <p:spPr>
          <a:xfrm>
            <a:off x="2574650" y="1912200"/>
            <a:ext cx="3994700" cy="20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Transferring with your Business DTA</a:t>
            </a:r>
            <a:endParaRPr sz="3400"/>
          </a:p>
        </p:txBody>
      </p:sp>
      <p:sp>
        <p:nvSpPr>
          <p:cNvPr id="235" name="Google Shape;235;p3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your 4-year institution: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Your Future School’s Requirements</a:t>
            </a: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2"/>
          </p:nvPr>
        </p:nvSpPr>
        <p:spPr>
          <a:xfrm>
            <a:off x="4955000" y="1018550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Check with your transfer institution for other course requirements and application deadlines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Many universities have a separate application for the business program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Learn about the majors within your transfer schools business program.</a:t>
            </a:r>
            <a:br>
              <a:rPr lang="en" sz="1700"/>
            </a:br>
            <a:endParaRPr sz="17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/>
              <a:t>Some business programs require a language proficiency (may be met at the high school)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Transferring to WSU</a:t>
            </a: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See WSU’s Carson College of Business site for more information: </a:t>
            </a:r>
            <a:br>
              <a:rPr lang="en" sz="1900"/>
            </a:br>
            <a:br>
              <a:rPr lang="en" sz="1900"/>
            </a:br>
            <a:r>
              <a:rPr lang="en" sz="1900" u="sng">
                <a:solidFill>
                  <a:schemeClr val="hlink"/>
                </a:solidFill>
                <a:hlinkClick r:id="rId3"/>
              </a:rPr>
              <a:t>https://business.wsu.edu/</a:t>
            </a:r>
            <a:r>
              <a:rPr lang="en" sz="1900"/>
              <a:t> </a:t>
            </a:r>
            <a:endParaRPr sz="1900"/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should take Math 148 by Winter quarter before transferring (and soon after 140)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WSU is a semester school.  Your full degree will transfer.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transferring with less than 45 credits (30 semester cr):  Bus&amp; 101 is recommended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Students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things to consider for the Business DTA</a:t>
            </a:r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body" idx="2"/>
          </p:nvPr>
        </p:nvSpPr>
        <p:spPr>
          <a:xfrm>
            <a:off x="4738100" y="987575"/>
            <a:ext cx="420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Apply for the Business DTA one quarter before your WVC graduation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There is no Diversity Requirement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accounting sequence is best done in 3 quarters, but can be completed in 2 quarters, if needed.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Winter:  Acct 201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Spring:  Acct 202 and 203</a:t>
            </a:r>
            <a:br>
              <a:rPr lang="en" sz="1300"/>
            </a:br>
            <a:endParaRPr sz="13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/>
              <a:t>Students should check foreign language and additional course requirements  at their transfer institution</a:t>
            </a:r>
            <a:br>
              <a:rPr lang="en" sz="1900"/>
            </a:b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303300" y="44692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Learn more about where you plan to transfer</a:t>
            </a:r>
            <a:endParaRPr sz="2900">
              <a:solidFill>
                <a:schemeClr val="dk1"/>
              </a:solidFill>
            </a:endParaRPr>
          </a:p>
        </p:txBody>
      </p:sp>
      <p:graphicFrame>
        <p:nvGraphicFramePr>
          <p:cNvPr id="256" name="Google Shape;256;p35"/>
          <p:cNvGraphicFramePr/>
          <p:nvPr/>
        </p:nvGraphicFramePr>
        <p:xfrm>
          <a:off x="396150" y="1333975"/>
          <a:ext cx="8334900" cy="29225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11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CWU</a:t>
                      </a:r>
                      <a:endParaRPr sz="1800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College of Business</a:t>
                      </a:r>
                      <a:endParaRPr sz="1800" i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chemeClr val="hlink"/>
                          </a:solidFill>
                          <a:hlinkClick r:id="rId3"/>
                        </a:rPr>
                        <a:t>http://www.cwu.edu/programs/business</a:t>
                      </a:r>
                      <a:r>
                        <a:rPr lang="en" sz="1500"/>
                        <a:t> </a:t>
                      </a:r>
                      <a:endParaRPr sz="15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EWU</a:t>
                      </a:r>
                      <a:endParaRPr sz="1800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College of Business</a:t>
                      </a:r>
                      <a:endParaRPr sz="1800" i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chemeClr val="hlink"/>
                          </a:solidFill>
                          <a:hlinkClick r:id="rId4"/>
                        </a:rPr>
                        <a:t>https://www.ewu.edu/cob/</a:t>
                      </a:r>
                      <a:r>
                        <a:rPr lang="en" sz="1500"/>
                        <a:t> </a:t>
                      </a:r>
                      <a:endParaRPr sz="15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WSU</a:t>
                      </a:r>
                      <a:endParaRPr sz="1800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Carson College of Business</a:t>
                      </a:r>
                      <a:endParaRPr sz="1800" i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chemeClr val="hlink"/>
                          </a:solidFill>
                          <a:hlinkClick r:id="rId5"/>
                        </a:rPr>
                        <a:t>https://business.wsu.edu/</a:t>
                      </a:r>
                      <a:r>
                        <a:rPr lang="en" sz="1500"/>
                        <a:t> </a:t>
                      </a:r>
                      <a:endParaRPr sz="15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WWU</a:t>
                      </a:r>
                      <a:endParaRPr sz="1800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College of Business &amp; Economics</a:t>
                      </a:r>
                      <a:endParaRPr sz="1800" i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chemeClr val="hlink"/>
                          </a:solidFill>
                          <a:hlinkClick r:id="rId6"/>
                        </a:rPr>
                        <a:t>https://cbe.wwu.edu/</a:t>
                      </a:r>
                      <a:r>
                        <a:rPr lang="en" sz="1500"/>
                        <a:t> </a:t>
                      </a:r>
                      <a:endParaRPr sz="15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UW</a:t>
                      </a:r>
                      <a:endParaRPr sz="1800"/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Foster School of Business</a:t>
                      </a:r>
                      <a:endParaRPr sz="1800" i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sng">
                          <a:solidFill>
                            <a:schemeClr val="hlink"/>
                          </a:solidFill>
                          <a:hlinkClick r:id="rId7"/>
                        </a:rPr>
                        <a:t>https://foster.uw.edu/</a:t>
                      </a:r>
                      <a:r>
                        <a:rPr lang="en" sz="1500"/>
                        <a:t> </a:t>
                      </a:r>
                      <a:endParaRPr sz="15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>
            <a:spLocks noGrp="1"/>
          </p:cNvSpPr>
          <p:nvPr>
            <p:ph type="title"/>
          </p:nvPr>
        </p:nvSpPr>
        <p:spPr>
          <a:xfrm>
            <a:off x="335725" y="710950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/>
              <a:t>Questions?  Contact your advisor.</a:t>
            </a:r>
            <a:endParaRPr sz="3600" i="1"/>
          </a:p>
        </p:txBody>
      </p:sp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2119258"/>
            <a:ext cx="4724400" cy="176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this degree for?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Transfer Degree</a:t>
            </a:r>
            <a:br>
              <a:rPr lang="en"/>
            </a:b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 Direct Transfer Agreement</a:t>
            </a:r>
            <a:br>
              <a:rPr lang="en" i="1"/>
            </a:br>
            <a:r>
              <a:rPr lang="en" i="1"/>
              <a:t>With Public Universities in Washington State</a:t>
            </a:r>
            <a:endParaRPr i="1"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This degree is designed for students who plan to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Get a bachelor’s degree in business or related major</a:t>
            </a:r>
            <a:br>
              <a:rPr lang="en" sz="1600"/>
            </a:b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Transfer to a 4-year public university in Washington</a:t>
            </a:r>
            <a:br>
              <a:rPr lang="en" sz="1600"/>
            </a:b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Transfer to a 4-year private university in Washington (next slide)</a:t>
            </a:r>
            <a:br>
              <a:rPr lang="en" sz="1600"/>
            </a:b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Transfer to a 4-year university outside of Washington*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i="1"/>
              <a:t>*Not guaranteed--You should  check how the degree transfers with these universities </a:t>
            </a:r>
            <a:endParaRPr sz="14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The Business Degree Transfers to: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2400303" y="150972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CWU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EWU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Evergreen State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UW (all campuses)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WSU (all campuses)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WWU</a:t>
            </a:r>
            <a:endParaRPr sz="2000"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5650572" y="14322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Gonzaga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Heritage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Pacific Lutheran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Saint Martin’s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Seattle Pacific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Seattle University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Walla Walla U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Whitworth</a:t>
            </a:r>
            <a:endParaRPr sz="2000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75" y="575950"/>
            <a:ext cx="2095450" cy="37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long will it take?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Transfer Degree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90 credits Total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45 General Education Credits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45 Business Specific Credits</a:t>
            </a:r>
            <a:br>
              <a:rPr lang="en" sz="1300"/>
            </a:b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2 Years Full-Time  (15 cr. / quarter)</a:t>
            </a:r>
            <a:br>
              <a:rPr lang="en" sz="1700"/>
            </a:br>
            <a:r>
              <a:rPr lang="en" sz="1700"/>
              <a:t>3-4 Years Part-Time (5-10 cr/qtr)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Apply for the degree 1 quarter before graduation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With the degree, you are ready to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Enroll in a 4-year university as a junior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Enter or Apply for their school of business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162200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Minimum Degree Requirements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05" name="Google Shape;105;p18"/>
          <p:cNvGraphicFramePr/>
          <p:nvPr/>
        </p:nvGraphicFramePr>
        <p:xfrm>
          <a:off x="80775" y="74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{0BA898B2-8BE1-49B5-B05D-FAD2E829E2F5}</a:tableStyleId>
              </a:tblPr>
              <a:tblGrid>
                <a:gridCol w="295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Writing:  10 credits</a:t>
                      </a:r>
                      <a:endParaRPr sz="1700" b="1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English 101</a:t>
                      </a:r>
                      <a:endParaRPr sz="1600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Engl 201, 202, 203 or 235 (min 2.0 GPA)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Quantitative:  10 credits</a:t>
                      </a:r>
                      <a:endParaRPr sz="1700" b="1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Math&amp; 148</a:t>
                      </a:r>
                      <a:endParaRPr sz="16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  *Prereq: Math 140 (141)</a:t>
                      </a:r>
                      <a:endParaRPr sz="1600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Math 200</a:t>
                      </a:r>
                      <a:br>
                        <a:rPr lang="en" sz="1600"/>
                      </a:br>
                      <a:r>
                        <a:rPr lang="en" sz="1600">
                          <a:solidFill>
                            <a:schemeClr val="dk2"/>
                          </a:solidFill>
                        </a:rPr>
                        <a:t>  *Prereq: Math 140 (141)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b="1">
                          <a:solidFill>
                            <a:schemeClr val="dk2"/>
                          </a:solidFill>
                        </a:rPr>
                        <a:t>Electives: 5 credits</a:t>
                      </a:r>
                      <a:endParaRPr sz="1700" b="1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Math 140 will count here (if needed) or other college level course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DF3">
                        <a:alpha val="8539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Humanites: 15 credits</a:t>
                      </a:r>
                      <a:endParaRPr sz="1700" b="1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Any 3 from 2 different subject areas</a:t>
                      </a:r>
                      <a:endParaRPr sz="1600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Speech or comm class recommended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Natural Science: 15 credits</a:t>
                      </a:r>
                      <a:endParaRPr sz="1700" b="1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Math&amp; 146</a:t>
                      </a:r>
                      <a:endParaRPr sz="1600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2 other natural sciences </a:t>
                      </a:r>
                      <a:br>
                        <a:rPr lang="en" sz="1600"/>
                      </a:br>
                      <a:r>
                        <a:rPr lang="en" sz="1600"/>
                        <a:t>(one with lab)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Social Science:15 credits</a:t>
                      </a:r>
                      <a:endParaRPr sz="1700" b="1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Econ&amp; 201, 202</a:t>
                      </a:r>
                      <a:endParaRPr sz="1600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1 course from a different subject area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Accounting: 15 credits</a:t>
                      </a:r>
                      <a:endParaRPr sz="1700" b="1"/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Acct&amp; 201, 202, 203</a:t>
                      </a:r>
                      <a:br>
                        <a:rPr lang="en" sz="1600"/>
                      </a:b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chemeClr val="dk2"/>
                          </a:solidFill>
                        </a:rPr>
                        <a:t>Business Law: 5 credits</a:t>
                      </a:r>
                      <a:endParaRPr sz="1700" b="1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Bus&amp; 201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i="1"/>
                        <a:t>Minimum GPA</a:t>
                      </a:r>
                      <a:br>
                        <a:rPr lang="en" sz="2000" b="1" i="1"/>
                      </a:br>
                      <a:r>
                        <a:rPr lang="en" sz="2000" b="1" i="1"/>
                        <a:t>2.0</a:t>
                      </a:r>
                      <a:endParaRPr sz="2000" b="1" i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i="1"/>
                        <a:t>Total 90 Credits</a:t>
                      </a:r>
                      <a:br>
                        <a:rPr lang="en" sz="2000" b="1" i="1"/>
                      </a:br>
                      <a:endParaRPr sz="2000" b="1" i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Google Shape;106;p18"/>
          <p:cNvSpPr txBox="1"/>
          <p:nvPr/>
        </p:nvSpPr>
        <p:spPr>
          <a:xfrm>
            <a:off x="6287900" y="309200"/>
            <a:ext cx="264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latin typeface="Lato"/>
                <a:ea typeface="Lato"/>
                <a:cs typeface="Lato"/>
                <a:sym typeface="Lato"/>
              </a:rPr>
              <a:t>(One class = 5 credits)</a:t>
            </a:r>
            <a:endParaRPr sz="2000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t="17139" b="24602"/>
          <a:stretch/>
        </p:blipFill>
        <p:spPr>
          <a:xfrm rot="15">
            <a:off x="6966424" y="4408547"/>
            <a:ext cx="1075357" cy="626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1220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</a:rPr>
              <a:t>Not Ready for College Level Math?  Start Here:</a:t>
            </a:r>
            <a:endParaRPr sz="2900">
              <a:solidFill>
                <a:schemeClr val="dk1"/>
              </a:solidFill>
            </a:endParaRPr>
          </a:p>
        </p:txBody>
      </p:sp>
      <p:cxnSp>
        <p:nvCxnSpPr>
          <p:cNvPr id="113" name="Google Shape;113;p19"/>
          <p:cNvCxnSpPr>
            <a:stCxn id="114" idx="0"/>
            <a:endCxn id="115" idx="2"/>
          </p:cNvCxnSpPr>
          <p:nvPr/>
        </p:nvCxnSpPr>
        <p:spPr>
          <a:xfrm rot="5400000" flipH="1">
            <a:off x="5240673" y="2431250"/>
            <a:ext cx="492300" cy="18102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6" name="Google Shape;116;p19"/>
          <p:cNvCxnSpPr>
            <a:stCxn id="117" idx="0"/>
            <a:endCxn id="118" idx="2"/>
          </p:cNvCxnSpPr>
          <p:nvPr/>
        </p:nvCxnSpPr>
        <p:spPr>
          <a:xfrm rot="10800000">
            <a:off x="4579200" y="1907900"/>
            <a:ext cx="1200" cy="215700"/>
          </a:xfrm>
          <a:prstGeom prst="straightConnector1">
            <a:avLst/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9" name="Google Shape;119;p19"/>
          <p:cNvCxnSpPr>
            <a:stCxn id="115" idx="0"/>
            <a:endCxn id="117" idx="2"/>
          </p:cNvCxnSpPr>
          <p:nvPr/>
        </p:nvCxnSpPr>
        <p:spPr>
          <a:xfrm rot="10800000">
            <a:off x="4580400" y="2489950"/>
            <a:ext cx="1200" cy="234000"/>
          </a:xfrm>
          <a:prstGeom prst="straightConnector1">
            <a:avLst/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0" name="Google Shape;120;p19"/>
          <p:cNvSpPr txBox="1"/>
          <p:nvPr/>
        </p:nvSpPr>
        <p:spPr>
          <a:xfrm>
            <a:off x="3810150" y="914425"/>
            <a:ext cx="1540500" cy="366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Math 92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808950" y="1541500"/>
            <a:ext cx="1540500" cy="366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Math 93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3810150" y="2123600"/>
            <a:ext cx="1540500" cy="366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Math 98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3811350" y="2723950"/>
            <a:ext cx="1540500" cy="366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Math 99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5718273" y="3582500"/>
            <a:ext cx="1347300" cy="3663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Math&amp; 146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" name="Google Shape;121;p19"/>
          <p:cNvCxnSpPr>
            <a:stCxn id="120" idx="2"/>
            <a:endCxn id="118" idx="0"/>
          </p:cNvCxnSpPr>
          <p:nvPr/>
        </p:nvCxnSpPr>
        <p:spPr>
          <a:xfrm flipH="1">
            <a:off x="4579200" y="1280725"/>
            <a:ext cx="1200" cy="260700"/>
          </a:xfrm>
          <a:prstGeom prst="straightConnector1">
            <a:avLst/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2" name="Google Shape;122;p19"/>
          <p:cNvCxnSpPr>
            <a:stCxn id="123" idx="0"/>
            <a:endCxn id="115" idx="2"/>
          </p:cNvCxnSpPr>
          <p:nvPr/>
        </p:nvCxnSpPr>
        <p:spPr>
          <a:xfrm rot="-5400000">
            <a:off x="3591150" y="2592050"/>
            <a:ext cx="492300" cy="1488600"/>
          </a:xfrm>
          <a:prstGeom prst="bentConnector3">
            <a:avLst>
              <a:gd name="adj1" fmla="val 49995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3" name="Google Shape;123;p19"/>
          <p:cNvSpPr txBox="1"/>
          <p:nvPr/>
        </p:nvSpPr>
        <p:spPr>
          <a:xfrm>
            <a:off x="2263650" y="3582500"/>
            <a:ext cx="1658700" cy="3663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Math 140 (141)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410975" y="4409975"/>
            <a:ext cx="1540500" cy="3663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Math 200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" name="Google Shape;125;p19"/>
          <p:cNvCxnSpPr>
            <a:stCxn id="123" idx="2"/>
            <a:endCxn id="126" idx="0"/>
          </p:cNvCxnSpPr>
          <p:nvPr/>
        </p:nvCxnSpPr>
        <p:spPr>
          <a:xfrm rot="5400000">
            <a:off x="2324850" y="3641750"/>
            <a:ext cx="461100" cy="10752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6" name="Google Shape;126;p19"/>
          <p:cNvSpPr txBox="1"/>
          <p:nvPr/>
        </p:nvSpPr>
        <p:spPr>
          <a:xfrm>
            <a:off x="1247700" y="4409975"/>
            <a:ext cx="1540500" cy="3663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Math&amp; 148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" name="Google Shape;127;p19"/>
          <p:cNvCxnSpPr/>
          <p:nvPr/>
        </p:nvCxnSpPr>
        <p:spPr>
          <a:xfrm>
            <a:off x="1935600" y="2735938"/>
            <a:ext cx="1236600" cy="477900"/>
          </a:xfrm>
          <a:prstGeom prst="bentConnector3">
            <a:avLst>
              <a:gd name="adj1" fmla="val 99988"/>
            </a:avLst>
          </a:pr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sm" len="sm"/>
          </a:ln>
        </p:spPr>
      </p:cxnSp>
      <p:sp>
        <p:nvSpPr>
          <p:cNvPr id="128" name="Google Shape;128;p19"/>
          <p:cNvSpPr txBox="1"/>
          <p:nvPr/>
        </p:nvSpPr>
        <p:spPr>
          <a:xfrm>
            <a:off x="477300" y="2247325"/>
            <a:ext cx="1540500" cy="9978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Placement #2: </a:t>
            </a: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HS Algebra 2 </a:t>
            </a:r>
            <a:b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(C or higher)</a:t>
            </a:r>
            <a:endParaRPr sz="16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77300" y="1005600"/>
            <a:ext cx="1540500" cy="9978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Placement #1:</a:t>
            </a:r>
            <a:r>
              <a:rPr lang="en" sz="16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Placement Test EdReady or Accuplacer </a:t>
            </a:r>
            <a:endParaRPr sz="1500"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 rot="-5400000" flipH="1">
            <a:off x="3406500" y="3635300"/>
            <a:ext cx="461100" cy="10881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1" name="Google Shape;131;p19"/>
          <p:cNvCxnSpPr>
            <a:stCxn id="129" idx="3"/>
          </p:cNvCxnSpPr>
          <p:nvPr/>
        </p:nvCxnSpPr>
        <p:spPr>
          <a:xfrm rot="10800000" flipH="1">
            <a:off x="2017800" y="1488300"/>
            <a:ext cx="1452900" cy="1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3176200" y="1488300"/>
            <a:ext cx="6900" cy="100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Google Shape;133;p19"/>
          <p:cNvSpPr/>
          <p:nvPr/>
        </p:nvSpPr>
        <p:spPr>
          <a:xfrm>
            <a:off x="5732475" y="1100975"/>
            <a:ext cx="356400" cy="1859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6181775" y="1722725"/>
            <a:ext cx="18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Pre-College Level Math Classes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5" name="Google Shape;135;p19"/>
          <p:cNvCxnSpPr/>
          <p:nvPr/>
        </p:nvCxnSpPr>
        <p:spPr>
          <a:xfrm flipH="1">
            <a:off x="6383150" y="2820650"/>
            <a:ext cx="650700" cy="387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19"/>
          <p:cNvSpPr txBox="1"/>
          <p:nvPr/>
        </p:nvSpPr>
        <p:spPr>
          <a:xfrm>
            <a:off x="7033850" y="2528700"/>
            <a:ext cx="134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College Level 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>Math Classes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Schedules</a:t>
            </a:r>
            <a:br>
              <a:rPr lang="en"/>
            </a:br>
            <a:r>
              <a:rPr lang="en" sz="2600" b="0" i="1"/>
              <a:t>And Scheduling Tips</a:t>
            </a:r>
            <a:endParaRPr sz="2600" b="0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Sample Schedule #1</a:t>
            </a:r>
            <a:endParaRPr sz="36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853950" y="2406875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Full-time Student</a:t>
            </a:r>
            <a:br>
              <a:rPr lang="en" sz="2400"/>
            </a:br>
            <a:br>
              <a:rPr lang="en" sz="2400"/>
            </a:br>
            <a:r>
              <a:rPr lang="en" sz="2400" i="1"/>
              <a:t>Ready for College Level Math and English</a:t>
            </a:r>
            <a:endParaRPr sz="24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Office PowerPoint</Application>
  <PresentationFormat>On-screen Show (16:9)</PresentationFormat>
  <Paragraphs>311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Lato</vt:lpstr>
      <vt:lpstr>Raleway</vt:lpstr>
      <vt:lpstr>Arial</vt:lpstr>
      <vt:lpstr>Roboto</vt:lpstr>
      <vt:lpstr>Swiss</vt:lpstr>
      <vt:lpstr>The Business Transfer Degree</vt:lpstr>
      <vt:lpstr>About the Business Transfer Degree</vt:lpstr>
      <vt:lpstr>Who is this degree for?</vt:lpstr>
      <vt:lpstr>The Business Degree Transfers to:</vt:lpstr>
      <vt:lpstr>How long will it take?</vt:lpstr>
      <vt:lpstr>Minimum Degree Requirements</vt:lpstr>
      <vt:lpstr>Not Ready for College Level Math?  Start Here:</vt:lpstr>
      <vt:lpstr>Sample Schedules And Scheduling Tips</vt:lpstr>
      <vt:lpstr>Sample Schedule #1</vt:lpstr>
      <vt:lpstr>Sample Schedule #1</vt:lpstr>
      <vt:lpstr>Scheduling Tips #1</vt:lpstr>
      <vt:lpstr>Sample Schedule #2</vt:lpstr>
      <vt:lpstr>Sample Schedule #2</vt:lpstr>
      <vt:lpstr>Scheduling Tips #2</vt:lpstr>
      <vt:lpstr>Sample Schedule #3</vt:lpstr>
      <vt:lpstr>Sample Schedule #3</vt:lpstr>
      <vt:lpstr>Schedule #3, cont.</vt:lpstr>
      <vt:lpstr>Scheduling Tips #3</vt:lpstr>
      <vt:lpstr>Other Scheduling Considerations</vt:lpstr>
      <vt:lpstr>Transferring with your Business DTA</vt:lpstr>
      <vt:lpstr>Students Transferring to WSU</vt:lpstr>
      <vt:lpstr>All Students</vt:lpstr>
      <vt:lpstr>Learn more about where you plan to transfer</vt:lpstr>
      <vt:lpstr>Questions?  Contact your advisor.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Transfer Degree</dc:title>
  <dc:creator>Theresa Taylor</dc:creator>
  <cp:lastModifiedBy>Theresa Taylor</cp:lastModifiedBy>
  <cp:revision>1</cp:revision>
  <dcterms:modified xsi:type="dcterms:W3CDTF">2024-01-03T16:37:43Z</dcterms:modified>
</cp:coreProperties>
</file>