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10" r:id="rId1"/>
  </p:sldMasterIdLst>
  <p:notesMasterIdLst>
    <p:notesMasterId r:id="rId32"/>
  </p:notesMasterIdLst>
  <p:sldIdLst>
    <p:sldId id="278" r:id="rId2"/>
    <p:sldId id="308" r:id="rId3"/>
    <p:sldId id="279" r:id="rId4"/>
    <p:sldId id="280" r:id="rId5"/>
    <p:sldId id="307" r:id="rId6"/>
    <p:sldId id="290" r:id="rId7"/>
    <p:sldId id="301" r:id="rId8"/>
    <p:sldId id="302" r:id="rId9"/>
    <p:sldId id="304" r:id="rId10"/>
    <p:sldId id="303" r:id="rId11"/>
    <p:sldId id="291" r:id="rId12"/>
    <p:sldId id="285" r:id="rId13"/>
    <p:sldId id="283" r:id="rId14"/>
    <p:sldId id="284" r:id="rId15"/>
    <p:sldId id="299" r:id="rId16"/>
    <p:sldId id="298" r:id="rId17"/>
    <p:sldId id="288" r:id="rId18"/>
    <p:sldId id="286" r:id="rId19"/>
    <p:sldId id="293" r:id="rId20"/>
    <p:sldId id="309" r:id="rId21"/>
    <p:sldId id="287" r:id="rId22"/>
    <p:sldId id="289" r:id="rId23"/>
    <p:sldId id="294" r:id="rId24"/>
    <p:sldId id="300" r:id="rId25"/>
    <p:sldId id="295" r:id="rId26"/>
    <p:sldId id="296" r:id="rId27"/>
    <p:sldId id="297" r:id="rId28"/>
    <p:sldId id="292" r:id="rId29"/>
    <p:sldId id="305" r:id="rId30"/>
    <p:sldId id="281" r:id="rId31"/>
  </p:sldIdLst>
  <p:sldSz cx="12192000" cy="6858000"/>
  <p:notesSz cx="13716000" cy="2438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Open Sans" panose="020B060603050402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Sabon Next LT" panose="02000500000000000000" pitchFamily="2" charset="0"/>
      <p:regular r:id="rId47"/>
      <p:bold r:id="rId48"/>
      <p:italic r:id="rId49"/>
      <p:boldItalic r:id="rId50"/>
    </p:embeddedFont>
    <p:embeddedFont>
      <p:font typeface="Tahoma" panose="020B0604030504040204" pitchFamily="34"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5CDCE"/>
    <a:srgbClr val="FDFBF6"/>
    <a:srgbClr val="AAC4E9"/>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930A5-8114-450A-9C63-144CB8B75198}" v="24" dt="2023-06-22T00:20:24.695"/>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09" autoAdjust="0"/>
  </p:normalViewPr>
  <p:slideViewPr>
    <p:cSldViewPr snapToGrid="0" snapToObjects="1">
      <p:cViewPr varScale="1">
        <p:scale>
          <a:sx n="119" d="100"/>
          <a:sy n="119" d="100"/>
        </p:scale>
        <p:origin x="96" y="348"/>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F59EE-C304-5DB6-F96E-4F6DDCD9FE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25FE9-3EC5-3DA0-B877-0367D3EB9B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3871C1-94A4-DE56-E27B-B71F715616DC}"/>
              </a:ext>
            </a:extLst>
          </p:cNvPr>
          <p:cNvSpPr>
            <a:spLocks noGrp="1"/>
          </p:cNvSpPr>
          <p:nvPr>
            <p:ph type="dt" sz="half" idx="10"/>
          </p:nvPr>
        </p:nvSpPr>
        <p:spPr/>
        <p:txBody>
          <a:bodyPr/>
          <a:lstStyle/>
          <a:p>
            <a:fld id="{DDA51639-B2D6-4652-B8C3-1B4C224A7BAF}" type="datetimeFigureOut">
              <a:rPr lang="en-US" smtClean="0"/>
              <a:t>8/28/2023</a:t>
            </a:fld>
            <a:endParaRPr lang="en-US" dirty="0"/>
          </a:p>
        </p:txBody>
      </p:sp>
      <p:sp>
        <p:nvSpPr>
          <p:cNvPr id="5" name="Footer Placeholder 4">
            <a:extLst>
              <a:ext uri="{FF2B5EF4-FFF2-40B4-BE49-F238E27FC236}">
                <a16:creationId xmlns:a16="http://schemas.microsoft.com/office/drawing/2014/main" id="{75E610C9-7187-1C93-5741-08D54985D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547377-984E-EFC6-EAD7-46764A7C0CE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Freeform: Shape 6">
            <a:extLst>
              <a:ext uri="{FF2B5EF4-FFF2-40B4-BE49-F238E27FC236}">
                <a16:creationId xmlns:a16="http://schemas.microsoft.com/office/drawing/2014/main" id="{5DFD266B-82E0-A33F-F43F-44A4251ABED8}"/>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57F5E918-3350-11FA-F9BC-271EF665D9E5}"/>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82602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6F14-7ECD-08D2-B63F-F6238EB99D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1658A6-86AF-3289-B076-83AE3F635F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1F9DF-1C23-0118-F589-25F59D30C210}"/>
              </a:ext>
            </a:extLst>
          </p:cNvPr>
          <p:cNvSpPr>
            <a:spLocks noGrp="1"/>
          </p:cNvSpPr>
          <p:nvPr>
            <p:ph type="dt" sz="half" idx="10"/>
          </p:nvPr>
        </p:nvSpPr>
        <p:spPr/>
        <p:txBody>
          <a:bodyPr/>
          <a:lstStyle/>
          <a:p>
            <a:fld id="{D11A6AA8-A04B-4104-9AE2-BD48D340E27F}" type="datetimeFigureOut">
              <a:rPr lang="en-US" smtClean="0"/>
              <a:t>8/28/2023</a:t>
            </a:fld>
            <a:endParaRPr lang="en-US" dirty="0"/>
          </a:p>
        </p:txBody>
      </p:sp>
      <p:sp>
        <p:nvSpPr>
          <p:cNvPr id="5" name="Footer Placeholder 4">
            <a:extLst>
              <a:ext uri="{FF2B5EF4-FFF2-40B4-BE49-F238E27FC236}">
                <a16:creationId xmlns:a16="http://schemas.microsoft.com/office/drawing/2014/main" id="{AF1D78FE-7081-A1DB-180B-E46624E832B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CBB30C98-76CF-759F-756A-46CC478AB356}"/>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8443535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EF79D-10D8-30FE-818D-BC2439E923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08F2D2-F427-7A3F-D116-50DD9421E4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84489-5AF0-4DE4-9D04-41FF603E3F53}"/>
              </a:ext>
            </a:extLst>
          </p:cNvPr>
          <p:cNvSpPr>
            <a:spLocks noGrp="1"/>
          </p:cNvSpPr>
          <p:nvPr>
            <p:ph type="dt" sz="half" idx="10"/>
          </p:nvPr>
        </p:nvSpPr>
        <p:spPr/>
        <p:txBody>
          <a:bodyPr/>
          <a:lstStyle/>
          <a:p>
            <a:fld id="{B4E0BF79-FAC6-4A96-8DE1-F7B82E2E1652}" type="datetimeFigureOut">
              <a:rPr lang="en-US" smtClean="0"/>
              <a:t>8/28/2023</a:t>
            </a:fld>
            <a:endParaRPr lang="en-US" dirty="0"/>
          </a:p>
        </p:txBody>
      </p:sp>
      <p:sp>
        <p:nvSpPr>
          <p:cNvPr id="5" name="Footer Placeholder 4">
            <a:extLst>
              <a:ext uri="{FF2B5EF4-FFF2-40B4-BE49-F238E27FC236}">
                <a16:creationId xmlns:a16="http://schemas.microsoft.com/office/drawing/2014/main" id="{2CC9824C-3C3B-F749-329B-5EB58BC9EF4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46123294-5528-5173-A15A-2F09741982EC}"/>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2390383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9751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598828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A9A3C-6ECA-EC85-DB74-2BF7EFC336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72A44-B877-47AC-6481-C7E7039208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C1A33-53B2-938A-4611-79AA4A5DF7F8}"/>
              </a:ext>
            </a:extLst>
          </p:cNvPr>
          <p:cNvSpPr>
            <a:spLocks noGrp="1"/>
          </p:cNvSpPr>
          <p:nvPr>
            <p:ph type="dt" sz="half" idx="10"/>
          </p:nvPr>
        </p:nvSpPr>
        <p:spPr/>
        <p:txBody>
          <a:bodyPr/>
          <a:lstStyle/>
          <a:p>
            <a:fld id="{82FF5DD9-2C52-442D-92E2-8072C0C3D7CD}" type="datetimeFigureOut">
              <a:rPr lang="en-US" smtClean="0"/>
              <a:t>8/28/2023</a:t>
            </a:fld>
            <a:endParaRPr lang="en-US" dirty="0"/>
          </a:p>
        </p:txBody>
      </p:sp>
      <p:sp>
        <p:nvSpPr>
          <p:cNvPr id="5" name="Footer Placeholder 4">
            <a:extLst>
              <a:ext uri="{FF2B5EF4-FFF2-40B4-BE49-F238E27FC236}">
                <a16:creationId xmlns:a16="http://schemas.microsoft.com/office/drawing/2014/main" id="{63BB6DB4-410D-05F8-3E6E-257130D5C18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90EAB094-9519-32BA-BCD9-5803CF25B2CE}"/>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32242589"/>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BD97-C964-40E1-01B4-1FBA14E668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57F75-CB22-9D52-3F1D-5E369255AC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1E387C-42B5-D5D6-3133-D1CC4E58CFEA}"/>
              </a:ext>
            </a:extLst>
          </p:cNvPr>
          <p:cNvSpPr>
            <a:spLocks noGrp="1"/>
          </p:cNvSpPr>
          <p:nvPr>
            <p:ph type="dt" sz="half" idx="10"/>
          </p:nvPr>
        </p:nvSpPr>
        <p:spPr/>
        <p:txBody>
          <a:bodyPr/>
          <a:lstStyle/>
          <a:p>
            <a:fld id="{C44961B7-6B89-48AB-966F-622E2788EECC}" type="datetimeFigureOut">
              <a:rPr lang="en-US" smtClean="0"/>
              <a:t>8/28/2023</a:t>
            </a:fld>
            <a:endParaRPr lang="en-US" dirty="0"/>
          </a:p>
        </p:txBody>
      </p:sp>
      <p:sp>
        <p:nvSpPr>
          <p:cNvPr id="5" name="Footer Placeholder 4">
            <a:extLst>
              <a:ext uri="{FF2B5EF4-FFF2-40B4-BE49-F238E27FC236}">
                <a16:creationId xmlns:a16="http://schemas.microsoft.com/office/drawing/2014/main" id="{763651D9-30E2-BAFC-1575-0639293163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389AC2-CB01-238D-66E0-C175A516DEA3}"/>
              </a:ext>
            </a:extLst>
          </p:cNvPr>
          <p:cNvSpPr>
            <a:spLocks noGrp="1"/>
          </p:cNvSpPr>
          <p:nvPr>
            <p:ph type="sldNum" sz="quarter" idx="12"/>
          </p:nvPr>
        </p:nvSpPr>
        <p:spPr/>
        <p:txBody>
          <a:bodyPr/>
          <a:lstStyle/>
          <a:p>
            <a:fld id="{4FAB73BC-B049-4115-A692-8D63A059BFB8}" type="slidenum">
              <a:rPr lang="en-US" smtClean="0"/>
              <a:t>‹#›</a:t>
            </a:fld>
            <a:endParaRPr lang="en-US" dirty="0"/>
          </a:p>
        </p:txBody>
      </p:sp>
      <p:sp>
        <p:nvSpPr>
          <p:cNvPr id="7" name="Freeform: Shape 6">
            <a:extLst>
              <a:ext uri="{FF2B5EF4-FFF2-40B4-BE49-F238E27FC236}">
                <a16:creationId xmlns:a16="http://schemas.microsoft.com/office/drawing/2014/main" id="{5F6136C3-20D4-C39B-A793-95E8F5D0BAEA}"/>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1023A6C-7A9A-69B6-4CD8-573CD84EFC1F}"/>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18CCF8A5-1ACB-AB8F-1089-C91C880237FA}"/>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F589A847-9D2F-202F-32F5-7017085640E7}"/>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529F7FC5-C482-89D4-6E25-AA31F7892C23}"/>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06C0B0E8-180A-2B47-1613-E5E0417A26E0}"/>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0540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287C8-C15C-C17E-D05C-AA3CEF32C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CD3709-30CB-650D-A4B2-B4FB88058C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8C367E-1963-D85F-3790-F91DF4CBDC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855BA8-3820-CC3F-420E-499DC2D1B22F}"/>
              </a:ext>
            </a:extLst>
          </p:cNvPr>
          <p:cNvSpPr>
            <a:spLocks noGrp="1"/>
          </p:cNvSpPr>
          <p:nvPr>
            <p:ph type="dt" sz="half" idx="10"/>
          </p:nvPr>
        </p:nvSpPr>
        <p:spPr/>
        <p:txBody>
          <a:bodyPr/>
          <a:lstStyle/>
          <a:p>
            <a:fld id="{DBD3D6FB-79CC-4683-A046-BBE785BA1BED}" type="datetimeFigureOut">
              <a:rPr lang="en-US" smtClean="0"/>
              <a:t>8/28/2023</a:t>
            </a:fld>
            <a:endParaRPr lang="en-US" dirty="0"/>
          </a:p>
        </p:txBody>
      </p:sp>
      <p:sp>
        <p:nvSpPr>
          <p:cNvPr id="6" name="Footer Placeholder 5">
            <a:extLst>
              <a:ext uri="{FF2B5EF4-FFF2-40B4-BE49-F238E27FC236}">
                <a16:creationId xmlns:a16="http://schemas.microsoft.com/office/drawing/2014/main" id="{580D72EA-ABB1-8955-F79A-C1909786FD8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9C4E821A-5D03-A078-1F6C-5CF8900AF92C}"/>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8833544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29F3-DD60-AC9C-A46A-59BF1CEE32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F6C079-EF07-832C-4572-5072651365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2070D-275A-7E5A-78B8-A2FA2AABBA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F5F4F1-AFAF-E740-E5C8-ED6C89D06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292600-D6EC-D531-08ED-048EC48FF3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300D26-D50F-9725-4E9D-8D94F97FE818}"/>
              </a:ext>
            </a:extLst>
          </p:cNvPr>
          <p:cNvSpPr>
            <a:spLocks noGrp="1"/>
          </p:cNvSpPr>
          <p:nvPr>
            <p:ph type="dt" sz="half" idx="10"/>
          </p:nvPr>
        </p:nvSpPr>
        <p:spPr/>
        <p:txBody>
          <a:bodyPr/>
          <a:lstStyle/>
          <a:p>
            <a:fld id="{9512B3E8-48F1-4B23-8498-D8A04A81EC9C}" type="datetimeFigureOut">
              <a:rPr lang="en-US" smtClean="0"/>
              <a:t>8/28/2023</a:t>
            </a:fld>
            <a:endParaRPr lang="en-US" dirty="0"/>
          </a:p>
        </p:txBody>
      </p:sp>
      <p:sp>
        <p:nvSpPr>
          <p:cNvPr id="8" name="Footer Placeholder 7">
            <a:extLst>
              <a:ext uri="{FF2B5EF4-FFF2-40B4-BE49-F238E27FC236}">
                <a16:creationId xmlns:a16="http://schemas.microsoft.com/office/drawing/2014/main" id="{C6BFDD2E-D777-ED4E-A3E7-F9E4E176F7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537D3A3-CAAC-9BFC-28E4-8B4B15D117DD}"/>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10" name="Image 0" descr="preencoded.png">
            <a:extLst>
              <a:ext uri="{FF2B5EF4-FFF2-40B4-BE49-F238E27FC236}">
                <a16:creationId xmlns:a16="http://schemas.microsoft.com/office/drawing/2014/main" id="{090D201E-4836-6529-D70D-B6389CE64F0E}"/>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C8C407F1-7F26-7B00-37D9-FED8EB8B37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2" name="Image 5" descr="preencoded.png">
            <a:extLst>
              <a:ext uri="{FF2B5EF4-FFF2-40B4-BE49-F238E27FC236}">
                <a16:creationId xmlns:a16="http://schemas.microsoft.com/office/drawing/2014/main" id="{63F780E4-E7B3-A38E-5100-E923ECAC98A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3" name="Image 6" descr="preencoded.png">
            <a:extLst>
              <a:ext uri="{FF2B5EF4-FFF2-40B4-BE49-F238E27FC236}">
                <a16:creationId xmlns:a16="http://schemas.microsoft.com/office/drawing/2014/main" id="{A0661FFA-9F8E-E1F1-7E27-58A2F11E8B7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Tree>
    <p:extLst>
      <p:ext uri="{BB962C8B-B14F-4D97-AF65-F5344CB8AC3E}">
        <p14:creationId xmlns:p14="http://schemas.microsoft.com/office/powerpoint/2010/main" val="3774213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C3C97-DE54-C985-53A1-E70B64087E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B173D-10E4-1CC4-CBFB-75FDAE2B2766}"/>
              </a:ext>
            </a:extLst>
          </p:cNvPr>
          <p:cNvSpPr>
            <a:spLocks noGrp="1"/>
          </p:cNvSpPr>
          <p:nvPr>
            <p:ph type="dt" sz="half" idx="10"/>
          </p:nvPr>
        </p:nvSpPr>
        <p:spPr/>
        <p:txBody>
          <a:bodyPr/>
          <a:lstStyle/>
          <a:p>
            <a:fld id="{10B90D90-AA62-404D-A741-635B4370F9CB}" type="datetimeFigureOut">
              <a:rPr lang="en-US" smtClean="0"/>
              <a:t>8/28/2023</a:t>
            </a:fld>
            <a:endParaRPr lang="en-US" dirty="0"/>
          </a:p>
        </p:txBody>
      </p:sp>
      <p:sp>
        <p:nvSpPr>
          <p:cNvPr id="4" name="Footer Placeholder 3">
            <a:extLst>
              <a:ext uri="{FF2B5EF4-FFF2-40B4-BE49-F238E27FC236}">
                <a16:creationId xmlns:a16="http://schemas.microsoft.com/office/drawing/2014/main" id="{ADD25774-EF22-067F-D89B-6D840395A0EE}"/>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734E14DB-69CF-A5AD-85E5-FF040A283BAB}"/>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6" name="Freeform: Shape 5">
            <a:extLst>
              <a:ext uri="{FF2B5EF4-FFF2-40B4-BE49-F238E27FC236}">
                <a16:creationId xmlns:a16="http://schemas.microsoft.com/office/drawing/2014/main" id="{0D07EEE8-31FF-D088-A5E8-7A0FB10B558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F8BD30BC-F611-F118-6350-916E2146ABFF}"/>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137740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350732-44AB-C339-D04F-B0712799AD3B}"/>
              </a:ext>
            </a:extLst>
          </p:cNvPr>
          <p:cNvSpPr>
            <a:spLocks noGrp="1"/>
          </p:cNvSpPr>
          <p:nvPr>
            <p:ph type="dt" sz="half" idx="10"/>
          </p:nvPr>
        </p:nvSpPr>
        <p:spPr/>
        <p:txBody>
          <a:bodyPr/>
          <a:lstStyle/>
          <a:p>
            <a:fld id="{A57002E4-6836-46D1-9DBB-3C27C0DD3A89}" type="datetimeFigureOut">
              <a:rPr lang="en-US" smtClean="0"/>
              <a:t>8/28/2023</a:t>
            </a:fld>
            <a:endParaRPr lang="en-US" dirty="0"/>
          </a:p>
        </p:txBody>
      </p:sp>
      <p:sp>
        <p:nvSpPr>
          <p:cNvPr id="3" name="Footer Placeholder 2">
            <a:extLst>
              <a:ext uri="{FF2B5EF4-FFF2-40B4-BE49-F238E27FC236}">
                <a16:creationId xmlns:a16="http://schemas.microsoft.com/office/drawing/2014/main" id="{168BCB94-A52D-2F32-CA53-77F56C400315}"/>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D4285EEC-338E-0452-9790-276EF21E0462}"/>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5" name="Freeform: Shape 4">
            <a:extLst>
              <a:ext uri="{FF2B5EF4-FFF2-40B4-BE49-F238E27FC236}">
                <a16:creationId xmlns:a16="http://schemas.microsoft.com/office/drawing/2014/main" id="{5A5ECC72-1CD9-C60D-109E-214C612DC30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5">
            <a:extLst>
              <a:ext uri="{FF2B5EF4-FFF2-40B4-BE49-F238E27FC236}">
                <a16:creationId xmlns:a16="http://schemas.microsoft.com/office/drawing/2014/main" id="{06B5CF5A-BF18-88DF-2FF4-C7F1E839994D}"/>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2880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20E03-BBB8-D1B6-B597-82720FC66A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88CF47-5AF4-C812-BE0A-595A5365F0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ACCEA3-B3AC-5326-B07D-6AD96A82B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0960C-4A4D-5696-5C8C-1FF14C30DBBC}"/>
              </a:ext>
            </a:extLst>
          </p:cNvPr>
          <p:cNvSpPr>
            <a:spLocks noGrp="1"/>
          </p:cNvSpPr>
          <p:nvPr>
            <p:ph type="dt" sz="half" idx="10"/>
          </p:nvPr>
        </p:nvSpPr>
        <p:spPr/>
        <p:txBody>
          <a:bodyPr/>
          <a:lstStyle/>
          <a:p>
            <a:fld id="{1CF131DD-A141-4471-BCF9-C6073EDD7E20}" type="datetimeFigureOut">
              <a:rPr lang="en-US" smtClean="0"/>
              <a:t>8/28/2023</a:t>
            </a:fld>
            <a:endParaRPr lang="en-US" dirty="0"/>
          </a:p>
        </p:txBody>
      </p:sp>
      <p:sp>
        <p:nvSpPr>
          <p:cNvPr id="6" name="Footer Placeholder 5">
            <a:extLst>
              <a:ext uri="{FF2B5EF4-FFF2-40B4-BE49-F238E27FC236}">
                <a16:creationId xmlns:a16="http://schemas.microsoft.com/office/drawing/2014/main" id="{91CDAB2A-8E4B-0438-6884-495B56AE841A}"/>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5F3690B2-C701-A88F-1F10-293E9D9C38D9}"/>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8" name="Freeform: Shape 7">
            <a:extLst>
              <a:ext uri="{FF2B5EF4-FFF2-40B4-BE49-F238E27FC236}">
                <a16:creationId xmlns:a16="http://schemas.microsoft.com/office/drawing/2014/main" id="{ABB4852E-01F5-4371-2796-F6191571FA86}"/>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9034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3DAF-22C7-473E-D6B9-30510AE37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6A6B88-3D2D-11DA-80CB-A8D704D7F5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DAB67E-0A2A-A67D-0D36-95BA89AAB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73799F-B3C6-71C7-9171-15925B29F5FB}"/>
              </a:ext>
            </a:extLst>
          </p:cNvPr>
          <p:cNvSpPr>
            <a:spLocks noGrp="1"/>
          </p:cNvSpPr>
          <p:nvPr>
            <p:ph type="dt" sz="half" idx="10"/>
          </p:nvPr>
        </p:nvSpPr>
        <p:spPr/>
        <p:txBody>
          <a:bodyPr/>
          <a:lstStyle/>
          <a:p>
            <a:fld id="{AB334A90-EB03-42F3-8859-2C2B2724C058}" type="datetimeFigureOut">
              <a:rPr lang="en-US" smtClean="0"/>
              <a:t>8/28/2023</a:t>
            </a:fld>
            <a:endParaRPr lang="en-US" dirty="0"/>
          </a:p>
        </p:txBody>
      </p:sp>
      <p:sp>
        <p:nvSpPr>
          <p:cNvPr id="6" name="Footer Placeholder 5">
            <a:extLst>
              <a:ext uri="{FF2B5EF4-FFF2-40B4-BE49-F238E27FC236}">
                <a16:creationId xmlns:a16="http://schemas.microsoft.com/office/drawing/2014/main" id="{D8A8C6AE-037D-906C-7152-A7B27061382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0DFC54F1-B058-2366-B32F-42FCCDE6A074}"/>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8" name="Freeform: Shape 7">
            <a:extLst>
              <a:ext uri="{FF2B5EF4-FFF2-40B4-BE49-F238E27FC236}">
                <a16:creationId xmlns:a16="http://schemas.microsoft.com/office/drawing/2014/main" id="{B5599F91-4518-BDDA-78B2-ECA719F66C8F}"/>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9267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4C9AA-0BEE-60E3-A5C4-4C829CCD6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218739-F04E-21ED-C335-4FD3A9E49B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59AEE-F3EF-958F-BABE-C8A539D135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8/28/2023</a:t>
            </a:fld>
            <a:endParaRPr lang="en-US" dirty="0"/>
          </a:p>
        </p:txBody>
      </p:sp>
      <p:sp>
        <p:nvSpPr>
          <p:cNvPr id="5" name="Footer Placeholder 4">
            <a:extLst>
              <a:ext uri="{FF2B5EF4-FFF2-40B4-BE49-F238E27FC236}">
                <a16:creationId xmlns:a16="http://schemas.microsoft.com/office/drawing/2014/main" id="{93012B8E-6438-D044-A15E-8198F47508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805D86C5-AC04-6086-8F39-24E62CF83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8197890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664" r:id="rId14"/>
    <p:sldLayoutId id="2147483667" r:id="rId15"/>
    <p:sldLayoutId id="2147483668" r:id="rId16"/>
    <p:sldLayoutId id="2147483673" r:id="rId17"/>
    <p:sldLayoutId id="2147483670" r:id="rId18"/>
    <p:sldLayoutId id="2147483671" r:id="rId19"/>
    <p:sldLayoutId id="2147483655" r:id="rId20"/>
    <p:sldLayoutId id="2147483674" r:id="rId21"/>
    <p:sldLayoutId id="2147483654" r:id="rId2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hyperlink" Target="https://www.bls.gov/ooh/healthcare/radiologic-technologists.htm#tab-7"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mailto:ctompkins@wvc.edu" TargetMode="External"/><Relationship Id="rId7"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13.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C1060B-300F-3CE3-E5AA-D8E29791C960}"/>
              </a:ext>
            </a:extLst>
          </p:cNvPr>
          <p:cNvSpPr>
            <a:spLocks noGrp="1"/>
          </p:cNvSpPr>
          <p:nvPr>
            <p:ph type="title"/>
          </p:nvPr>
        </p:nvSpPr>
        <p:spPr/>
        <p:txBody>
          <a:bodyPr anchor="t">
            <a:normAutofit/>
          </a:bodyPr>
          <a:lstStyle/>
          <a:p>
            <a:r>
              <a:rPr lang="en-US" dirty="0"/>
              <a:t>​</a:t>
            </a:r>
          </a:p>
          <a:p>
            <a:endParaRPr lang="en-US" dirty="0"/>
          </a:p>
        </p:txBody>
      </p:sp>
      <p:sp>
        <p:nvSpPr>
          <p:cNvPr id="12" name="Slide Number Placeholder 4" hidden="1">
            <a:extLst>
              <a:ext uri="{FF2B5EF4-FFF2-40B4-BE49-F238E27FC236}">
                <a16:creationId xmlns:a16="http://schemas.microsoft.com/office/drawing/2014/main" id="{0743BCED-ACEC-70FD-7547-10823A2355E8}"/>
              </a:ext>
            </a:extLst>
          </p:cNvPr>
          <p:cNvSpPr>
            <a:spLocks noGrp="1"/>
          </p:cNvSpPr>
          <p:nvPr>
            <p:ph type="sldNum" sz="quarter" idx="4294967295"/>
          </p:nvPr>
        </p:nvSpPr>
        <p:spPr>
          <a:xfrm>
            <a:off x="11204575" y="457200"/>
            <a:ext cx="987425" cy="274638"/>
          </a:xfrm>
        </p:spPr>
        <p:txBody>
          <a:bodyPr/>
          <a:lstStyle/>
          <a:p>
            <a:pPr>
              <a:spcAft>
                <a:spcPts val="600"/>
              </a:spcAft>
            </a:pPr>
            <a:fld id="{48F63A3B-78C7-47BE-AE5E-E10140E04643}" type="slidenum">
              <a:rPr lang="en-US" dirty="0"/>
              <a:pPr>
                <a:spcAft>
                  <a:spcPts val="600"/>
                </a:spcAft>
              </a:pPr>
              <a:t>1</a:t>
            </a:fld>
            <a:endParaRPr lang="en-US"/>
          </a:p>
        </p:txBody>
      </p:sp>
      <p:pic>
        <p:nvPicPr>
          <p:cNvPr id="5" name="Picture 4" descr="Blue letters on a black background&#10;&#10;Description automatically generated with medium confidence">
            <a:extLst>
              <a:ext uri="{FF2B5EF4-FFF2-40B4-BE49-F238E27FC236}">
                <a16:creationId xmlns:a16="http://schemas.microsoft.com/office/drawing/2014/main" id="{5F4CA003-3F4C-99DF-8668-58BCF306D69C}"/>
              </a:ext>
            </a:extLst>
          </p:cNvPr>
          <p:cNvPicPr>
            <a:picLocks noChangeAspect="1"/>
          </p:cNvPicPr>
          <p:nvPr/>
        </p:nvPicPr>
        <p:blipFill>
          <a:blip r:embed="rId2"/>
          <a:stretch>
            <a:fillRect/>
          </a:stretch>
        </p:blipFill>
        <p:spPr>
          <a:xfrm>
            <a:off x="164812" y="893088"/>
            <a:ext cx="5693664" cy="1523057"/>
          </a:xfrm>
          <a:prstGeom prst="rect">
            <a:avLst/>
          </a:prstGeom>
          <a:noFill/>
        </p:spPr>
      </p:pic>
      <p:sp>
        <p:nvSpPr>
          <p:cNvPr id="6" name="TextBox 5">
            <a:extLst>
              <a:ext uri="{FF2B5EF4-FFF2-40B4-BE49-F238E27FC236}">
                <a16:creationId xmlns:a16="http://schemas.microsoft.com/office/drawing/2014/main" id="{DAC1E256-9FF7-C026-9C4B-35C9EA6D6E76}"/>
              </a:ext>
            </a:extLst>
          </p:cNvPr>
          <p:cNvSpPr txBox="1"/>
          <p:nvPr/>
        </p:nvSpPr>
        <p:spPr>
          <a:xfrm>
            <a:off x="292608" y="3250306"/>
            <a:ext cx="7005406" cy="2123658"/>
          </a:xfrm>
          <a:prstGeom prst="rect">
            <a:avLst/>
          </a:prstGeom>
          <a:noFill/>
        </p:spPr>
        <p:txBody>
          <a:bodyPr wrap="square" rtlCol="0">
            <a:spAutoFit/>
          </a:bodyPr>
          <a:lstStyle/>
          <a:p>
            <a:r>
              <a:rPr lang="en-US" sz="4400" dirty="0">
                <a:solidFill>
                  <a:srgbClr val="202C8F"/>
                </a:solidFill>
              </a:rPr>
              <a:t>Radiologic Technology   			Program</a:t>
            </a:r>
          </a:p>
          <a:p>
            <a:r>
              <a:rPr lang="en-US" sz="4400" dirty="0">
                <a:solidFill>
                  <a:srgbClr val="202C8F"/>
                </a:solidFill>
              </a:rPr>
              <a:t> Information Session</a:t>
            </a:r>
          </a:p>
        </p:txBody>
      </p:sp>
      <p:sp>
        <p:nvSpPr>
          <p:cNvPr id="9" name="Rectangle 8">
            <a:extLst>
              <a:ext uri="{FF2B5EF4-FFF2-40B4-BE49-F238E27FC236}">
                <a16:creationId xmlns:a16="http://schemas.microsoft.com/office/drawing/2014/main" id="{2BA0701A-C3EC-BE0B-992A-200386129D16}"/>
              </a:ext>
            </a:extLst>
          </p:cNvPr>
          <p:cNvSpPr/>
          <p:nvPr/>
        </p:nvSpPr>
        <p:spPr>
          <a:xfrm>
            <a:off x="6246564" y="0"/>
            <a:ext cx="5945436"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Athletic Icon Logo">
            <a:extLst>
              <a:ext uri="{FF2B5EF4-FFF2-40B4-BE49-F238E27FC236}">
                <a16:creationId xmlns:a16="http://schemas.microsoft.com/office/drawing/2014/main" id="{9244F32E-C169-84B6-BF76-C8FE84F24E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695"/>
          <a:stretch/>
        </p:blipFill>
        <p:spPr bwMode="auto">
          <a:xfrm>
            <a:off x="6676222" y="231354"/>
            <a:ext cx="5379139" cy="635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EF5A-051B-F440-F6B8-780F687B0940}"/>
              </a:ext>
            </a:extLst>
          </p:cNvPr>
          <p:cNvSpPr>
            <a:spLocks noGrp="1"/>
          </p:cNvSpPr>
          <p:nvPr>
            <p:ph type="title"/>
          </p:nvPr>
        </p:nvSpPr>
        <p:spPr>
          <a:xfrm>
            <a:off x="349202" y="12666"/>
            <a:ext cx="9709198" cy="880140"/>
          </a:xfrm>
        </p:spPr>
        <p:txBody>
          <a:bodyPr/>
          <a:lstStyle/>
          <a:p>
            <a:r>
              <a:rPr lang="en-US" sz="3200" b="1" dirty="0">
                <a:solidFill>
                  <a:srgbClr val="202C8F"/>
                </a:solidFill>
              </a:rPr>
              <a:t>Types of exams in Radiologic Technology</a:t>
            </a:r>
          </a:p>
        </p:txBody>
      </p:sp>
      <p:sp>
        <p:nvSpPr>
          <p:cNvPr id="4" name="TextBox 3">
            <a:extLst>
              <a:ext uri="{FF2B5EF4-FFF2-40B4-BE49-F238E27FC236}">
                <a16:creationId xmlns:a16="http://schemas.microsoft.com/office/drawing/2014/main" id="{6A06C9C4-16C9-29B3-6CEE-6B8905189523}"/>
              </a:ext>
            </a:extLst>
          </p:cNvPr>
          <p:cNvSpPr txBox="1"/>
          <p:nvPr/>
        </p:nvSpPr>
        <p:spPr>
          <a:xfrm>
            <a:off x="661309" y="1363437"/>
            <a:ext cx="3118756" cy="646331"/>
          </a:xfrm>
          <a:prstGeom prst="rect">
            <a:avLst/>
          </a:prstGeom>
          <a:noFill/>
        </p:spPr>
        <p:txBody>
          <a:bodyPr wrap="square" rtlCol="0">
            <a:spAutoFit/>
          </a:bodyPr>
          <a:lstStyle/>
          <a:p>
            <a:endParaRPr lang="en-US" dirty="0"/>
          </a:p>
          <a:p>
            <a:endParaRPr lang="en-US" dirty="0"/>
          </a:p>
        </p:txBody>
      </p:sp>
      <p:sp>
        <p:nvSpPr>
          <p:cNvPr id="10" name="TextBox 9">
            <a:extLst>
              <a:ext uri="{FF2B5EF4-FFF2-40B4-BE49-F238E27FC236}">
                <a16:creationId xmlns:a16="http://schemas.microsoft.com/office/drawing/2014/main" id="{FFA4E4D8-312D-83AC-29A1-2C78FA16C88A}"/>
              </a:ext>
            </a:extLst>
          </p:cNvPr>
          <p:cNvSpPr txBox="1"/>
          <p:nvPr/>
        </p:nvSpPr>
        <p:spPr>
          <a:xfrm>
            <a:off x="5537025" y="967858"/>
            <a:ext cx="4819650" cy="2092881"/>
          </a:xfrm>
          <a:prstGeom prst="rect">
            <a:avLst/>
          </a:prstGeom>
          <a:noFill/>
        </p:spPr>
        <p:txBody>
          <a:bodyPr wrap="square" rtlCol="0">
            <a:spAutoFit/>
          </a:bodyPr>
          <a:lstStyle/>
          <a:p>
            <a:r>
              <a:rPr lang="en-US" sz="1600" dirty="0">
                <a:solidFill>
                  <a:srgbClr val="202C8F"/>
                </a:solidFill>
                <a:ea typeface="Open Sans" panose="020B0606030504020204" pitchFamily="34" charset="0"/>
                <a:cs typeface="Open Sans" panose="020B0606030504020204" pitchFamily="34" charset="0"/>
              </a:rPr>
              <a:t>RT’s provide imaging in the operating room with a mobile unit called a C-Arm</a:t>
            </a:r>
          </a:p>
          <a:p>
            <a:r>
              <a:rPr lang="en-US" sz="1600" b="0" i="0" dirty="0">
                <a:solidFill>
                  <a:srgbClr val="202C8F"/>
                </a:solidFill>
                <a:effectLst/>
                <a:ea typeface="Open Sans" panose="020B0606030504020204" pitchFamily="34" charset="0"/>
                <a:cs typeface="Open Sans" panose="020B0606030504020204" pitchFamily="34" charset="0"/>
              </a:rPr>
              <a:t>A C-Arm is a mobile imaging unit used primarily for fluoroscopic imaging during surgical and orthopedic procedures. It also consists of a computer workstation used to view, manipulate, store and transfer the images.</a:t>
            </a:r>
            <a:endParaRPr lang="en-US" sz="1600" dirty="0">
              <a:solidFill>
                <a:srgbClr val="202C8F"/>
              </a:solidFill>
              <a:ea typeface="Open Sans" panose="020B0606030504020204" pitchFamily="34" charset="0"/>
              <a:cs typeface="Open Sans" panose="020B0606030504020204" pitchFamily="34" charset="0"/>
            </a:endParaRPr>
          </a:p>
          <a:p>
            <a:endParaRPr lang="en-US" sz="1600" b="0" i="0" dirty="0">
              <a:solidFill>
                <a:schemeClr val="accent6">
                  <a:lumMod val="75000"/>
                </a:schemeClr>
              </a:solidFill>
              <a:effectLst/>
              <a:latin typeface="Google Sans"/>
            </a:endParaRPr>
          </a:p>
          <a:p>
            <a:endParaRPr lang="en-US" b="0" i="0" dirty="0">
              <a:solidFill>
                <a:schemeClr val="accent6">
                  <a:lumMod val="75000"/>
                </a:schemeClr>
              </a:solidFill>
              <a:effectLst/>
              <a:latin typeface="Tahoma" panose="020B0604030504040204" pitchFamily="34" charset="0"/>
            </a:endParaRPr>
          </a:p>
        </p:txBody>
      </p:sp>
      <p:sp>
        <p:nvSpPr>
          <p:cNvPr id="6" name="Rectangle 5">
            <a:extLst>
              <a:ext uri="{FF2B5EF4-FFF2-40B4-BE49-F238E27FC236}">
                <a16:creationId xmlns:a16="http://schemas.microsoft.com/office/drawing/2014/main" id="{938F01CE-B6A9-B5D3-FA5A-956C6BE9886E}"/>
              </a:ext>
            </a:extLst>
          </p:cNvPr>
          <p:cNvSpPr/>
          <p:nvPr/>
        </p:nvSpPr>
        <p:spPr>
          <a:xfrm>
            <a:off x="0" y="3367572"/>
            <a:ext cx="12192000" cy="349042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4" descr="Article | Outpatient Surgery Magazine">
            <a:extLst>
              <a:ext uri="{FF2B5EF4-FFF2-40B4-BE49-F238E27FC236}">
                <a16:creationId xmlns:a16="http://schemas.microsoft.com/office/drawing/2014/main" id="{B7B6C893-CBD8-7937-FB95-7B7A52A71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4780"/>
            <a:ext cx="4781337" cy="26405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Article | Outpatient Surgery Magazine">
            <a:extLst>
              <a:ext uri="{FF2B5EF4-FFF2-40B4-BE49-F238E27FC236}">
                <a16:creationId xmlns:a16="http://schemas.microsoft.com/office/drawing/2014/main" id="{80466AE5-16F1-6A5B-27A0-043A3888A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 y="789810"/>
            <a:ext cx="4724400" cy="33333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URGICAL RADIOGRAPHY | Radiology Key">
            <a:extLst>
              <a:ext uri="{FF2B5EF4-FFF2-40B4-BE49-F238E27FC236}">
                <a16:creationId xmlns:a16="http://schemas.microsoft.com/office/drawing/2014/main" id="{2882F57D-E63D-57AD-EE1E-7CB3D0949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586" y="2857103"/>
            <a:ext cx="5131962" cy="37041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2DCE74F-5C1E-42A2-5F24-66F74C476E68}"/>
              </a:ext>
            </a:extLst>
          </p:cNvPr>
          <p:cNvSpPr txBox="1"/>
          <p:nvPr/>
        </p:nvSpPr>
        <p:spPr>
          <a:xfrm>
            <a:off x="5304414" y="4204780"/>
            <a:ext cx="1868905" cy="1323439"/>
          </a:xfrm>
          <a:prstGeom prst="rect">
            <a:avLst/>
          </a:prstGeom>
          <a:noFill/>
        </p:spPr>
        <p:txBody>
          <a:bodyPr wrap="square" rtlCol="0">
            <a:spAutoFit/>
          </a:bodyPr>
          <a:lstStyle/>
          <a:p>
            <a:r>
              <a:rPr lang="en-US" sz="1600" dirty="0">
                <a:solidFill>
                  <a:srgbClr val="202C8F"/>
                </a:solidFill>
                <a:ea typeface="Open Sans" panose="020B0606030504020204" pitchFamily="34" charset="0"/>
                <a:cs typeface="Open Sans" panose="020B0606030504020204" pitchFamily="34" charset="0"/>
              </a:rPr>
              <a:t>Tech’s also use a mobile unit in the O.R. for providing general x-ray imaging too. </a:t>
            </a:r>
          </a:p>
        </p:txBody>
      </p:sp>
    </p:spTree>
    <p:extLst>
      <p:ext uri="{BB962C8B-B14F-4D97-AF65-F5344CB8AC3E}">
        <p14:creationId xmlns:p14="http://schemas.microsoft.com/office/powerpoint/2010/main" val="249458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EF5A-051B-F440-F6B8-780F687B0940}"/>
              </a:ext>
            </a:extLst>
          </p:cNvPr>
          <p:cNvSpPr>
            <a:spLocks noGrp="1"/>
          </p:cNvSpPr>
          <p:nvPr>
            <p:ph type="title"/>
          </p:nvPr>
        </p:nvSpPr>
        <p:spPr>
          <a:xfrm>
            <a:off x="325138" y="-9595"/>
            <a:ext cx="6420567" cy="1094342"/>
          </a:xfrm>
        </p:spPr>
        <p:txBody>
          <a:bodyPr/>
          <a:lstStyle/>
          <a:p>
            <a:r>
              <a:rPr lang="en-US" sz="3200" b="1" dirty="0">
                <a:solidFill>
                  <a:srgbClr val="202C8F"/>
                </a:solidFill>
              </a:rPr>
              <a:t>Employment in Radiologic Technology</a:t>
            </a:r>
          </a:p>
        </p:txBody>
      </p:sp>
      <p:sp>
        <p:nvSpPr>
          <p:cNvPr id="3" name="Rectangle 2">
            <a:extLst>
              <a:ext uri="{FF2B5EF4-FFF2-40B4-BE49-F238E27FC236}">
                <a16:creationId xmlns:a16="http://schemas.microsoft.com/office/drawing/2014/main" id="{B6003320-BED8-A5D1-EF51-0135D54E6E28}"/>
              </a:ext>
              <a:ext uri="{C183D7F6-B498-43B3-948B-1728B52AA6E4}">
                <adec:decorative xmlns:adec="http://schemas.microsoft.com/office/drawing/2017/decorative" val="0"/>
              </a:ext>
            </a:extLst>
          </p:cNvPr>
          <p:cNvSpPr/>
          <p:nvPr/>
        </p:nvSpPr>
        <p:spPr>
          <a:xfrm>
            <a:off x="0" y="838201"/>
            <a:ext cx="12191999" cy="6019800"/>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06C9C4-16C9-29B3-6CEE-6B8905189523}"/>
              </a:ext>
            </a:extLst>
          </p:cNvPr>
          <p:cNvSpPr txBox="1"/>
          <p:nvPr/>
        </p:nvSpPr>
        <p:spPr>
          <a:xfrm>
            <a:off x="661309" y="1363437"/>
            <a:ext cx="3118756" cy="3139321"/>
          </a:xfrm>
          <a:prstGeom prst="rect">
            <a:avLst/>
          </a:prstGeom>
          <a:noFill/>
        </p:spPr>
        <p:txBody>
          <a:bodyPr wrap="square" rtlCol="0">
            <a:spAutoFit/>
          </a:bodyPr>
          <a:lstStyle/>
          <a:p>
            <a:r>
              <a:rPr lang="en-US" b="1" dirty="0">
                <a:solidFill>
                  <a:srgbClr val="202C8F"/>
                </a:solidFill>
              </a:rPr>
              <a:t>Hospitals</a:t>
            </a:r>
          </a:p>
          <a:p>
            <a:endParaRPr lang="en-US" dirty="0">
              <a:solidFill>
                <a:srgbClr val="202C8F"/>
              </a:solidFill>
            </a:endParaRPr>
          </a:p>
          <a:p>
            <a:r>
              <a:rPr lang="en-US" dirty="0">
                <a:solidFill>
                  <a:srgbClr val="202C8F"/>
                </a:solidFill>
              </a:rPr>
              <a:t>Outpatient Clinics</a:t>
            </a:r>
          </a:p>
          <a:p>
            <a:endParaRPr lang="en-US" dirty="0">
              <a:solidFill>
                <a:srgbClr val="202C8F"/>
              </a:solidFill>
            </a:endParaRPr>
          </a:p>
          <a:p>
            <a:r>
              <a:rPr lang="en-US" dirty="0">
                <a:solidFill>
                  <a:srgbClr val="202C8F"/>
                </a:solidFill>
              </a:rPr>
              <a:t>Surgical Centers</a:t>
            </a:r>
          </a:p>
          <a:p>
            <a:endParaRPr lang="en-US" dirty="0">
              <a:solidFill>
                <a:srgbClr val="202C8F"/>
              </a:solidFill>
            </a:endParaRPr>
          </a:p>
          <a:p>
            <a:r>
              <a:rPr lang="en-US" dirty="0">
                <a:solidFill>
                  <a:srgbClr val="202C8F"/>
                </a:solidFill>
              </a:rPr>
              <a:t>Physician’s Offices</a:t>
            </a:r>
          </a:p>
          <a:p>
            <a:endParaRPr lang="en-US" dirty="0">
              <a:solidFill>
                <a:srgbClr val="202C8F"/>
              </a:solidFill>
            </a:endParaRPr>
          </a:p>
          <a:p>
            <a:r>
              <a:rPr lang="en-US" dirty="0">
                <a:solidFill>
                  <a:srgbClr val="202C8F"/>
                </a:solidFill>
              </a:rPr>
              <a:t>College/Universities</a:t>
            </a:r>
          </a:p>
          <a:p>
            <a:endParaRPr lang="en-US" dirty="0"/>
          </a:p>
          <a:p>
            <a:endParaRPr lang="en-US" dirty="0"/>
          </a:p>
        </p:txBody>
      </p:sp>
      <p:sp>
        <p:nvSpPr>
          <p:cNvPr id="7" name="TextBox 6">
            <a:extLst>
              <a:ext uri="{FF2B5EF4-FFF2-40B4-BE49-F238E27FC236}">
                <a16:creationId xmlns:a16="http://schemas.microsoft.com/office/drawing/2014/main" id="{0BC72623-8778-9A47-8535-F0E094F4F9B1}"/>
              </a:ext>
            </a:extLst>
          </p:cNvPr>
          <p:cNvSpPr txBox="1"/>
          <p:nvPr/>
        </p:nvSpPr>
        <p:spPr>
          <a:xfrm>
            <a:off x="4065814" y="1281794"/>
            <a:ext cx="7734300" cy="4524315"/>
          </a:xfrm>
          <a:prstGeom prst="rect">
            <a:avLst/>
          </a:prstGeom>
          <a:noFill/>
        </p:spPr>
        <p:txBody>
          <a:bodyPr wrap="square" rtlCol="0">
            <a:spAutoFit/>
          </a:bodyPr>
          <a:lstStyle/>
          <a:p>
            <a:r>
              <a:rPr lang="en-US" dirty="0">
                <a:solidFill>
                  <a:srgbClr val="202C8F"/>
                </a:solidFill>
              </a:rPr>
              <a:t>According to the U.S. Beau of Labor Statistics, Occupational Employment and Wages Statistics, May 2022, </a:t>
            </a:r>
            <a:r>
              <a:rPr lang="en-US" b="0" i="0" dirty="0">
                <a:solidFill>
                  <a:srgbClr val="202C8F"/>
                </a:solidFill>
                <a:effectLst/>
              </a:rPr>
              <a:t>The median annual wage for radiologic technologists in Washington State is $65,150</a:t>
            </a:r>
          </a:p>
          <a:p>
            <a:endParaRPr lang="en-US" dirty="0">
              <a:solidFill>
                <a:srgbClr val="202C8F"/>
              </a:solidFill>
            </a:endParaRPr>
          </a:p>
          <a:p>
            <a:endParaRPr lang="en-US" b="0" i="0" dirty="0">
              <a:solidFill>
                <a:srgbClr val="202C8F"/>
              </a:solidFill>
              <a:effectLst/>
            </a:endParaRPr>
          </a:p>
          <a:p>
            <a:pPr algn="l"/>
            <a:r>
              <a:rPr lang="en-US" b="0" i="0" dirty="0">
                <a:solidFill>
                  <a:srgbClr val="202C8F"/>
                </a:solidFill>
                <a:effectLst/>
              </a:rPr>
              <a:t>Overall employment of radiologic technologists is projected to grow 6 percent from 2021 to 2031, about as fast as the average for all occupations.</a:t>
            </a:r>
          </a:p>
          <a:p>
            <a:pPr algn="l"/>
            <a:r>
              <a:rPr lang="en-US" b="0" i="0" dirty="0">
                <a:solidFill>
                  <a:srgbClr val="202C8F"/>
                </a:solidFill>
                <a:effectLst/>
              </a:rPr>
              <a:t>About 16,600 openings for radiologic technologists are projected each year, on average, over the decade. Many of those openings are expected to result from the need to replace workers who transfer to different occupations or exit the labor force, such as to retire.</a:t>
            </a:r>
          </a:p>
          <a:p>
            <a:endParaRPr lang="en-US" dirty="0">
              <a:solidFill>
                <a:schemeClr val="accent6">
                  <a:lumMod val="75000"/>
                </a:schemeClr>
              </a:solidFill>
            </a:endParaRPr>
          </a:p>
          <a:p>
            <a:endParaRPr lang="en-US" dirty="0">
              <a:solidFill>
                <a:schemeClr val="accent6">
                  <a:lumMod val="75000"/>
                </a:schemeClr>
              </a:solidFill>
            </a:endParaRPr>
          </a:p>
          <a:p>
            <a:endParaRPr lang="en-US" dirty="0">
              <a:solidFill>
                <a:schemeClr val="accent6">
                  <a:lumMod val="75000"/>
                </a:schemeClr>
              </a:solidFill>
            </a:endParaRPr>
          </a:p>
          <a:p>
            <a:r>
              <a:rPr lang="en-US" dirty="0">
                <a:solidFill>
                  <a:schemeClr val="accent6">
                    <a:lumMod val="75000"/>
                  </a:schemeClr>
                </a:solidFill>
                <a:hlinkClick r:id="rId2"/>
              </a:rPr>
              <a:t>https://www.bls.gov/ooh/healthcare/radiologic-technologists.htm#tab-7</a:t>
            </a:r>
            <a:r>
              <a:rPr lang="en-US" dirty="0">
                <a:solidFill>
                  <a:schemeClr val="accent6">
                    <a:lumMod val="75000"/>
                  </a:schemeClr>
                </a:solidFill>
              </a:rPr>
              <a:t> </a:t>
            </a:r>
          </a:p>
          <a:p>
            <a:endParaRPr lang="en-US" b="0" i="0" dirty="0">
              <a:solidFill>
                <a:srgbClr val="333333"/>
              </a:solidFill>
              <a:effectLst/>
              <a:latin typeface="Tahoma" panose="020B0604030504040204" pitchFamily="34" charset="0"/>
            </a:endParaRPr>
          </a:p>
        </p:txBody>
      </p:sp>
    </p:spTree>
    <p:extLst>
      <p:ext uri="{BB962C8B-B14F-4D97-AF65-F5344CB8AC3E}">
        <p14:creationId xmlns:p14="http://schemas.microsoft.com/office/powerpoint/2010/main" val="338896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5BDE74B-99F9-2220-6904-129153105955}"/>
              </a:ext>
            </a:extLst>
          </p:cNvPr>
          <p:cNvSpPr txBox="1"/>
          <p:nvPr/>
        </p:nvSpPr>
        <p:spPr>
          <a:xfrm>
            <a:off x="0" y="0"/>
            <a:ext cx="12192000" cy="6863417"/>
          </a:xfrm>
          <a:prstGeom prst="rect">
            <a:avLst/>
          </a:prstGeom>
          <a:solidFill>
            <a:schemeClr val="accent5">
              <a:lumMod val="40000"/>
              <a:lumOff val="60000"/>
            </a:schemeClr>
          </a:solidFill>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a:p>
            <a:endParaRPr lang="en-US" sz="2000" dirty="0">
              <a:solidFill>
                <a:schemeClr val="tx1">
                  <a:lumMod val="95000"/>
                  <a:lumOff val="5000"/>
                </a:schemeClr>
              </a:solidFill>
            </a:endParaRPr>
          </a:p>
        </p:txBody>
      </p:sp>
      <p:pic>
        <p:nvPicPr>
          <p:cNvPr id="20" name="Picture 2" descr="ARRT Logo">
            <a:extLst>
              <a:ext uri="{FF2B5EF4-FFF2-40B4-BE49-F238E27FC236}">
                <a16:creationId xmlns:a16="http://schemas.microsoft.com/office/drawing/2014/main" id="{3E8C4032-1E2F-64F8-5376-83308789F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62" y="1005686"/>
            <a:ext cx="4134011" cy="3861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F114A62-B742-650E-E971-A743E4FCB330}"/>
              </a:ext>
            </a:extLst>
          </p:cNvPr>
          <p:cNvSpPr txBox="1"/>
          <p:nvPr/>
        </p:nvSpPr>
        <p:spPr>
          <a:xfrm>
            <a:off x="5014451" y="1005686"/>
            <a:ext cx="6357725" cy="4708981"/>
          </a:xfrm>
          <a:prstGeom prst="rect">
            <a:avLst/>
          </a:prstGeom>
          <a:noFill/>
        </p:spPr>
        <p:txBody>
          <a:bodyPr wrap="square" rtlCol="0">
            <a:spAutoFit/>
          </a:bodyPr>
          <a:lstStyle/>
          <a:p>
            <a:r>
              <a:rPr lang="en-US" sz="2400" dirty="0">
                <a:solidFill>
                  <a:srgbClr val="202C8F"/>
                </a:solidFill>
              </a:rPr>
              <a:t>RT’s must complete a two-year </a:t>
            </a:r>
            <a:r>
              <a:rPr lang="en-US" sz="2400">
                <a:solidFill>
                  <a:srgbClr val="202C8F"/>
                </a:solidFill>
              </a:rPr>
              <a:t>accredited Radiologic </a:t>
            </a:r>
            <a:r>
              <a:rPr lang="en-US" sz="2400" dirty="0">
                <a:solidFill>
                  <a:srgbClr val="202C8F"/>
                </a:solidFill>
              </a:rPr>
              <a:t>Technology program, which consists of both classroom and clinical training. Students must be able to demonstrate clinical competency in order to complete the requirements of the program and be eligible to take the</a:t>
            </a:r>
            <a:r>
              <a:rPr lang="en-US" sz="2400" i="0" dirty="0">
                <a:solidFill>
                  <a:srgbClr val="202C8F"/>
                </a:solidFill>
                <a:effectLst/>
              </a:rPr>
              <a:t> national registry exam through the American Registry of Radiologic Technologists/ARRT.</a:t>
            </a:r>
          </a:p>
          <a:p>
            <a:r>
              <a:rPr lang="en-US" sz="2400" b="0" i="0" dirty="0">
                <a:solidFill>
                  <a:srgbClr val="202C8F"/>
                </a:solidFill>
                <a:effectLst/>
              </a:rPr>
              <a:t>This is a national registry for technologists who pass and maintain the standards set forth by this organization.</a:t>
            </a:r>
          </a:p>
          <a:p>
            <a:endParaRPr lang="en-US" sz="1800" dirty="0">
              <a:solidFill>
                <a:schemeClr val="accent6">
                  <a:lumMod val="75000"/>
                </a:schemeClr>
              </a:solidFill>
            </a:endParaRPr>
          </a:p>
          <a:p>
            <a:endParaRPr lang="en-US" dirty="0"/>
          </a:p>
        </p:txBody>
      </p:sp>
    </p:spTree>
    <p:extLst>
      <p:ext uri="{BB962C8B-B14F-4D97-AF65-F5344CB8AC3E}">
        <p14:creationId xmlns:p14="http://schemas.microsoft.com/office/powerpoint/2010/main" val="641227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CD4F63-58AF-8E63-95DA-53B8CAADE076}"/>
              </a:ext>
            </a:extLst>
          </p:cNvPr>
          <p:cNvSpPr>
            <a:spLocks noGrp="1"/>
          </p:cNvSpPr>
          <p:nvPr>
            <p:ph idx="1"/>
          </p:nvPr>
        </p:nvSpPr>
        <p:spPr>
          <a:xfrm>
            <a:off x="4040227" y="1765105"/>
            <a:ext cx="8242509" cy="4948517"/>
          </a:xfrm>
        </p:spPr>
        <p:txBody>
          <a:bodyPr>
            <a:normAutofit/>
          </a:bodyPr>
          <a:lstStyle/>
          <a:p>
            <a:r>
              <a:rPr lang="en-US" sz="3200" dirty="0">
                <a:solidFill>
                  <a:srgbClr val="202C8F"/>
                </a:solidFill>
              </a:rPr>
              <a:t>    </a:t>
            </a:r>
            <a:r>
              <a:rPr lang="en-US" sz="3200" b="1" dirty="0">
                <a:solidFill>
                  <a:srgbClr val="202C8F"/>
                </a:solidFill>
              </a:rPr>
              <a:t>Radiologic Technology Program at WVC</a:t>
            </a:r>
          </a:p>
          <a:p>
            <a:pPr marL="0" indent="0">
              <a:buNone/>
            </a:pPr>
            <a:r>
              <a:rPr lang="en-US" sz="3200" b="1" dirty="0">
                <a:solidFill>
                  <a:srgbClr val="202C8F"/>
                </a:solidFill>
              </a:rPr>
              <a:t>		   Program Mission:</a:t>
            </a:r>
            <a:endParaRPr lang="en-US" sz="2400" b="1" dirty="0">
              <a:solidFill>
                <a:srgbClr val="202C8F"/>
              </a:solidFill>
            </a:endParaRPr>
          </a:p>
          <a:p>
            <a:r>
              <a:rPr lang="en-US" sz="2400" b="0" i="0" dirty="0">
                <a:solidFill>
                  <a:srgbClr val="202C8F"/>
                </a:solidFill>
                <a:effectLst/>
              </a:rPr>
              <a:t>The Wenatchee Valley College Radiography Program, in close cooperation with quality affiliate health care centers, is committed to providing proficient, caring radiographers by providing students with abundant learning opportunities to prepare them to successfully pass the American Registry of Radiologic Technologists (ARRT) National Board Examination and to enter the workforce as competent entry-level radiographers with an ability to transfer to upper-level education institutions.</a:t>
            </a:r>
            <a:endParaRPr lang="en-US" sz="2400" dirty="0">
              <a:solidFill>
                <a:srgbClr val="202C8F"/>
              </a:solidFill>
            </a:endParaRPr>
          </a:p>
        </p:txBody>
      </p:sp>
      <p:pic>
        <p:nvPicPr>
          <p:cNvPr id="6" name="Picture 5" descr="Blue letters on a black background">
            <a:extLst>
              <a:ext uri="{FF2B5EF4-FFF2-40B4-BE49-F238E27FC236}">
                <a16:creationId xmlns:a16="http://schemas.microsoft.com/office/drawing/2014/main" id="{66AD45E8-7B8D-4A73-1D77-732340B8AB06}"/>
              </a:ext>
            </a:extLst>
          </p:cNvPr>
          <p:cNvPicPr>
            <a:picLocks noChangeAspect="1"/>
          </p:cNvPicPr>
          <p:nvPr/>
        </p:nvPicPr>
        <p:blipFill>
          <a:blip r:embed="rId2"/>
          <a:stretch>
            <a:fillRect/>
          </a:stretch>
        </p:blipFill>
        <p:spPr>
          <a:xfrm>
            <a:off x="5246904" y="6478"/>
            <a:ext cx="4718779" cy="1262275"/>
          </a:xfrm>
          <a:prstGeom prst="rect">
            <a:avLst/>
          </a:prstGeom>
          <a:noFill/>
        </p:spPr>
      </p:pic>
      <p:sp>
        <p:nvSpPr>
          <p:cNvPr id="2" name="TextBox 1">
            <a:extLst>
              <a:ext uri="{FF2B5EF4-FFF2-40B4-BE49-F238E27FC236}">
                <a16:creationId xmlns:a16="http://schemas.microsoft.com/office/drawing/2014/main" id="{E5D17DCC-6DB1-D17E-27EE-5BA23055266D}"/>
              </a:ext>
            </a:extLst>
          </p:cNvPr>
          <p:cNvSpPr txBox="1"/>
          <p:nvPr/>
        </p:nvSpPr>
        <p:spPr>
          <a:xfrm>
            <a:off x="0" y="0"/>
            <a:ext cx="4040227" cy="6858000"/>
          </a:xfrm>
          <a:prstGeom prst="rect">
            <a:avLst/>
          </a:prstGeom>
          <a:solidFill>
            <a:schemeClr val="accent5">
              <a:lumMod val="40000"/>
              <a:lumOff val="60000"/>
            </a:schemeClr>
          </a:solidFill>
        </p:spPr>
        <p:txBody>
          <a:bodyPr wrap="square" rtlCol="0">
            <a:spAutoFit/>
          </a:bodyPr>
          <a:lstStyle/>
          <a:p>
            <a:endParaRPr lang="en-US" dirty="0"/>
          </a:p>
        </p:txBody>
      </p:sp>
      <p:pic>
        <p:nvPicPr>
          <p:cNvPr id="4" name="Picture 4" descr="Athletic Icon Logo">
            <a:extLst>
              <a:ext uri="{FF2B5EF4-FFF2-40B4-BE49-F238E27FC236}">
                <a16:creationId xmlns:a16="http://schemas.microsoft.com/office/drawing/2014/main" id="{E5AC2C53-328E-1EED-81C4-F5DA6803D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695"/>
          <a:stretch/>
        </p:blipFill>
        <p:spPr bwMode="auto">
          <a:xfrm>
            <a:off x="216043" y="545904"/>
            <a:ext cx="3824184" cy="5264346"/>
          </a:xfrm>
          <a:prstGeom prst="rect">
            <a:avLst/>
          </a:prstGeom>
          <a:noFill/>
        </p:spPr>
      </p:pic>
    </p:spTree>
    <p:extLst>
      <p:ext uri="{BB962C8B-B14F-4D97-AF65-F5344CB8AC3E}">
        <p14:creationId xmlns:p14="http://schemas.microsoft.com/office/powerpoint/2010/main" val="417023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D74A6FD5-51DE-028D-06AF-7BBACA9D42E7}"/>
              </a:ext>
            </a:extLst>
          </p:cNvPr>
          <p:cNvSpPr>
            <a:spLocks noGrp="1"/>
          </p:cNvSpPr>
          <p:nvPr>
            <p:ph type="body" sz="half" idx="2"/>
          </p:nvPr>
        </p:nvSpPr>
        <p:spPr>
          <a:xfrm>
            <a:off x="1" y="0"/>
            <a:ext cx="8963024" cy="6857999"/>
          </a:xfrm>
          <a:solidFill>
            <a:schemeClr val="accent5">
              <a:lumMod val="40000"/>
              <a:lumOff val="60000"/>
            </a:schemeClr>
          </a:solidFill>
        </p:spPr>
        <p:txBody>
          <a:bodyPr>
            <a:normAutofit fontScale="92500" lnSpcReduction="10000"/>
          </a:bodyPr>
          <a:lstStyle/>
          <a:p>
            <a:pPr algn="l"/>
            <a:endParaRPr lang="en-US" sz="1800" b="0" i="0" dirty="0">
              <a:solidFill>
                <a:srgbClr val="58595B"/>
              </a:solidFill>
              <a:effectLst/>
              <a:latin typeface="Sabon Next LT" panose="02000500000000000000" pitchFamily="2" charset="0"/>
              <a:cs typeface="Sabon Next LT" panose="02000500000000000000" pitchFamily="2" charset="0"/>
            </a:endParaRPr>
          </a:p>
          <a:p>
            <a:pPr algn="l"/>
            <a:endParaRPr lang="en-US" sz="1800" dirty="0">
              <a:solidFill>
                <a:srgbClr val="58595B"/>
              </a:solidFill>
              <a:latin typeface="Sabon Next LT" panose="02000500000000000000" pitchFamily="2" charset="0"/>
              <a:cs typeface="Sabon Next LT" panose="02000500000000000000" pitchFamily="2" charset="0"/>
            </a:endParaRPr>
          </a:p>
          <a:p>
            <a:pPr algn="l"/>
            <a:endParaRPr lang="en-US" sz="1800" b="0" i="0" dirty="0">
              <a:solidFill>
                <a:srgbClr val="58595B"/>
              </a:solidFill>
              <a:effectLst/>
              <a:latin typeface="Sabon Next LT" panose="02000500000000000000" pitchFamily="2" charset="0"/>
              <a:cs typeface="Sabon Next LT" panose="02000500000000000000" pitchFamily="2" charset="0"/>
            </a:endParaRPr>
          </a:p>
          <a:p>
            <a:pPr algn="l"/>
            <a:endParaRPr lang="en-US" sz="1800" dirty="0">
              <a:solidFill>
                <a:srgbClr val="58595B"/>
              </a:solidFill>
              <a:latin typeface="Sabon Next LT" panose="02000500000000000000" pitchFamily="2" charset="0"/>
              <a:cs typeface="Sabon Next LT" panose="02000500000000000000" pitchFamily="2" charset="0"/>
            </a:endParaRPr>
          </a:p>
          <a:p>
            <a:pPr algn="l"/>
            <a:endParaRPr lang="en-US" sz="1800" dirty="0">
              <a:solidFill>
                <a:srgbClr val="58595B"/>
              </a:solidFill>
              <a:latin typeface="Sabon Next LT" panose="02000500000000000000" pitchFamily="2" charset="0"/>
              <a:cs typeface="Sabon Next LT" panose="02000500000000000000" pitchFamily="2" charset="0"/>
            </a:endParaRPr>
          </a:p>
          <a:p>
            <a:pPr algn="l"/>
            <a:r>
              <a:rPr lang="en-US" sz="2000" b="1" i="0" dirty="0">
                <a:solidFill>
                  <a:srgbClr val="202C8F"/>
                </a:solidFill>
                <a:effectLst/>
                <a:cs typeface="Sabon Next LT" panose="02000500000000000000" pitchFamily="2" charset="0"/>
              </a:rPr>
              <a:t>What can you expect from the program at WVC?</a:t>
            </a:r>
          </a:p>
          <a:p>
            <a:pPr algn="l"/>
            <a:endParaRPr lang="en-US" sz="2000" b="1" i="0" dirty="0">
              <a:solidFill>
                <a:srgbClr val="202C8F"/>
              </a:solidFill>
              <a:effectLst/>
              <a:cs typeface="Sabon Next LT" panose="02000500000000000000" pitchFamily="2" charset="0"/>
            </a:endParaRPr>
          </a:p>
          <a:p>
            <a:pPr algn="l"/>
            <a:r>
              <a:rPr lang="en-US" sz="1800" b="0" i="0" dirty="0">
                <a:solidFill>
                  <a:srgbClr val="202C8F"/>
                </a:solidFill>
                <a:effectLst/>
                <a:cs typeface="Sabon Next LT" panose="02000500000000000000" pitchFamily="2" charset="0"/>
              </a:rPr>
              <a:t>The radiologic technology program was developed under the philosophy that extensive academic preparation should precede clinical experience.</a:t>
            </a:r>
          </a:p>
          <a:p>
            <a:pPr algn="l"/>
            <a:r>
              <a:rPr lang="en-US" sz="1800" b="0" i="0" dirty="0">
                <a:solidFill>
                  <a:srgbClr val="202C8F"/>
                </a:solidFill>
                <a:effectLst/>
                <a:cs typeface="Sabon Next LT" panose="02000500000000000000" pitchFamily="2" charset="0"/>
              </a:rPr>
              <a:t>During the </a:t>
            </a:r>
            <a:r>
              <a:rPr lang="en-US" sz="1800" b="1" i="0" dirty="0">
                <a:solidFill>
                  <a:srgbClr val="202C8F"/>
                </a:solidFill>
                <a:effectLst/>
                <a:cs typeface="Sabon Next LT" panose="02000500000000000000" pitchFamily="2" charset="0"/>
              </a:rPr>
              <a:t>first-year</a:t>
            </a:r>
            <a:r>
              <a:rPr lang="en-US" sz="1800" b="0" i="0" dirty="0">
                <a:solidFill>
                  <a:srgbClr val="202C8F"/>
                </a:solidFill>
                <a:effectLst/>
                <a:cs typeface="Sabon Next LT" panose="02000500000000000000" pitchFamily="2" charset="0"/>
              </a:rPr>
              <a:t> students learn the principles of radiographic imaging and safety, through didactic and laboratory education delivered on campus and on-line Monday through Friday with possible hours between 8 am and 5 pm. Facilities on campus include four imaging suites that encompass a variety of current imaging technologies utilized in the clinical environment. Multiple phantom parts that simulate human anatomy are used by students in the lab. This prepares students to enter the clinical environment with a solid foundation in the principles of radiographic imaging and safety. </a:t>
            </a:r>
            <a:br>
              <a:rPr lang="en-US" sz="1800" b="0" i="0" dirty="0">
                <a:solidFill>
                  <a:srgbClr val="202C8F"/>
                </a:solidFill>
                <a:effectLst/>
                <a:cs typeface="Sabon Next LT" panose="02000500000000000000" pitchFamily="2" charset="0"/>
              </a:rPr>
            </a:br>
            <a:br>
              <a:rPr lang="en-US" sz="1800" b="0" i="0" dirty="0">
                <a:solidFill>
                  <a:srgbClr val="202C8F"/>
                </a:solidFill>
                <a:effectLst/>
                <a:cs typeface="Sabon Next LT" panose="02000500000000000000" pitchFamily="2" charset="0"/>
              </a:rPr>
            </a:br>
            <a:r>
              <a:rPr lang="en-US" sz="1800" b="0" i="0" dirty="0">
                <a:solidFill>
                  <a:srgbClr val="202C8F"/>
                </a:solidFill>
                <a:effectLst/>
                <a:cs typeface="Sabon Next LT" panose="02000500000000000000" pitchFamily="2" charset="0"/>
              </a:rPr>
              <a:t>The </a:t>
            </a:r>
            <a:r>
              <a:rPr lang="en-US" sz="1800" b="1" i="0" dirty="0">
                <a:solidFill>
                  <a:srgbClr val="202C8F"/>
                </a:solidFill>
                <a:effectLst/>
                <a:cs typeface="Sabon Next LT" panose="02000500000000000000" pitchFamily="2" charset="0"/>
              </a:rPr>
              <a:t>second-year</a:t>
            </a:r>
            <a:r>
              <a:rPr lang="en-US" sz="1800" b="0" i="0" dirty="0">
                <a:solidFill>
                  <a:srgbClr val="202C8F"/>
                </a:solidFill>
                <a:effectLst/>
                <a:cs typeface="Sabon Next LT" panose="02000500000000000000" pitchFamily="2" charset="0"/>
              </a:rPr>
              <a:t> is dedicated to hands-on experience, gained under professional supervision in affiliate clinical education centers and online course work in RADT 171: Radiographic Pathology and RADT 141-144: Radiographic Seminar. The clinical setting presents unique challenges and responsibilities while caring for diverse individuals across the life span in a variety of healthcare environments. </a:t>
            </a:r>
            <a:r>
              <a:rPr lang="en-US" sz="1800" b="1" i="0" dirty="0">
                <a:solidFill>
                  <a:srgbClr val="202C8F"/>
                </a:solidFill>
                <a:effectLst/>
                <a:cs typeface="Sabon Next LT" panose="02000500000000000000" pitchFamily="2" charset="0"/>
              </a:rPr>
              <a:t>Students will attend two separate clinical education centers for two consecutive quarters each.  </a:t>
            </a:r>
            <a:r>
              <a:rPr lang="en-US" sz="1800" b="0" i="0" dirty="0">
                <a:solidFill>
                  <a:srgbClr val="202C8F"/>
                </a:solidFill>
                <a:effectLst/>
                <a:cs typeface="Sabon Next LT" panose="02000500000000000000" pitchFamily="2" charset="0"/>
              </a:rPr>
              <a:t>The clinical rotations will be finalized in the 4th quarter of the program</a:t>
            </a:r>
            <a:r>
              <a:rPr lang="en-US" sz="1800" b="1" i="0" dirty="0">
                <a:solidFill>
                  <a:srgbClr val="202C8F"/>
                </a:solidFill>
                <a:effectLst/>
                <a:cs typeface="Sabon Next LT" panose="02000500000000000000" pitchFamily="2" charset="0"/>
              </a:rPr>
              <a:t>.  Required clinical attendance is 39 hours per week in the fall, winter, and spring quarters and 34 hours per week in the summer. The clinical schedule </a:t>
            </a:r>
            <a:r>
              <a:rPr lang="en-US" sz="1800" b="1" i="1" dirty="0">
                <a:solidFill>
                  <a:srgbClr val="202C8F"/>
                </a:solidFill>
                <a:effectLst/>
                <a:cs typeface="Sabon Next LT" panose="02000500000000000000" pitchFamily="2" charset="0"/>
              </a:rPr>
              <a:t>will</a:t>
            </a:r>
            <a:r>
              <a:rPr lang="en-US" sz="1800" b="1" i="0" dirty="0">
                <a:solidFill>
                  <a:srgbClr val="202C8F"/>
                </a:solidFill>
                <a:effectLst/>
                <a:cs typeface="Sabon Next LT" panose="02000500000000000000" pitchFamily="2" charset="0"/>
              </a:rPr>
              <a:t> include day, evening and weekend hours. Out of town clinical assignments are likely. Students are responsible for their own transportation, housing and living expenses for both years.</a:t>
            </a:r>
          </a:p>
          <a:p>
            <a:endParaRPr lang="en-US" dirty="0"/>
          </a:p>
        </p:txBody>
      </p:sp>
      <p:pic>
        <p:nvPicPr>
          <p:cNvPr id="7" name="Picture 6" descr="Blue letters on a black background">
            <a:extLst>
              <a:ext uri="{FF2B5EF4-FFF2-40B4-BE49-F238E27FC236}">
                <a16:creationId xmlns:a16="http://schemas.microsoft.com/office/drawing/2014/main" id="{8F48CBB9-E0A8-7D79-F96D-59E8AD3418AA}"/>
              </a:ext>
            </a:extLst>
          </p:cNvPr>
          <p:cNvPicPr>
            <a:picLocks noChangeAspect="1"/>
          </p:cNvPicPr>
          <p:nvPr/>
        </p:nvPicPr>
        <p:blipFill>
          <a:blip r:embed="rId2"/>
          <a:stretch>
            <a:fillRect/>
          </a:stretch>
        </p:blipFill>
        <p:spPr>
          <a:xfrm>
            <a:off x="1912019" y="1"/>
            <a:ext cx="4562475" cy="1220463"/>
          </a:xfrm>
          <a:prstGeom prst="rect">
            <a:avLst/>
          </a:prstGeom>
          <a:noFill/>
        </p:spPr>
      </p:pic>
      <p:pic>
        <p:nvPicPr>
          <p:cNvPr id="3" name="Picture 2" descr="A picture containing indoor, medical equipment, person, scene">
            <a:extLst>
              <a:ext uri="{FF2B5EF4-FFF2-40B4-BE49-F238E27FC236}">
                <a16:creationId xmlns:a16="http://schemas.microsoft.com/office/drawing/2014/main" id="{4A78252B-D9C6-C214-97FF-98EAF9A521A1}"/>
              </a:ext>
            </a:extLst>
          </p:cNvPr>
          <p:cNvPicPr>
            <a:picLocks noChangeAspect="1"/>
          </p:cNvPicPr>
          <p:nvPr/>
        </p:nvPicPr>
        <p:blipFill>
          <a:blip r:embed="rId3"/>
          <a:stretch>
            <a:fillRect/>
          </a:stretch>
        </p:blipFill>
        <p:spPr>
          <a:xfrm>
            <a:off x="8963024" y="1"/>
            <a:ext cx="3228975" cy="2981324"/>
          </a:xfrm>
          <a:prstGeom prst="rect">
            <a:avLst/>
          </a:prstGeom>
        </p:spPr>
      </p:pic>
      <p:pic>
        <p:nvPicPr>
          <p:cNvPr id="5" name="Picture 4" descr="A picture containing indoor, wall, medical equipment, healthcare">
            <a:extLst>
              <a:ext uri="{FF2B5EF4-FFF2-40B4-BE49-F238E27FC236}">
                <a16:creationId xmlns:a16="http://schemas.microsoft.com/office/drawing/2014/main" id="{C0B95CD9-45C7-F1ED-C4CC-EFEB66B76B7E}"/>
              </a:ext>
            </a:extLst>
          </p:cNvPr>
          <p:cNvPicPr>
            <a:picLocks noChangeAspect="1"/>
          </p:cNvPicPr>
          <p:nvPr/>
        </p:nvPicPr>
        <p:blipFill>
          <a:blip r:embed="rId4"/>
          <a:stretch>
            <a:fillRect/>
          </a:stretch>
        </p:blipFill>
        <p:spPr>
          <a:xfrm>
            <a:off x="8963023" y="2981326"/>
            <a:ext cx="3228975" cy="3876674"/>
          </a:xfrm>
          <a:prstGeom prst="rect">
            <a:avLst/>
          </a:prstGeom>
        </p:spPr>
      </p:pic>
    </p:spTree>
    <p:extLst>
      <p:ext uri="{BB962C8B-B14F-4D97-AF65-F5344CB8AC3E}">
        <p14:creationId xmlns:p14="http://schemas.microsoft.com/office/powerpoint/2010/main" val="3835707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D74A6FD5-51DE-028D-06AF-7BBACA9D42E7}"/>
              </a:ext>
            </a:extLst>
          </p:cNvPr>
          <p:cNvSpPr>
            <a:spLocks noGrp="1"/>
          </p:cNvSpPr>
          <p:nvPr>
            <p:ph type="body" sz="half" idx="2"/>
          </p:nvPr>
        </p:nvSpPr>
        <p:spPr>
          <a:xfrm>
            <a:off x="1" y="-9525"/>
            <a:ext cx="12191999" cy="6857999"/>
          </a:xfrm>
          <a:solidFill>
            <a:schemeClr val="accent5">
              <a:lumMod val="40000"/>
              <a:lumOff val="60000"/>
            </a:schemeClr>
          </a:solidFill>
        </p:spPr>
        <p:txBody>
          <a:bodyPr>
            <a:normAutofit/>
          </a:bodyPr>
          <a:lstStyle/>
          <a:p>
            <a:pPr algn="l"/>
            <a:endParaRPr lang="en-US" sz="1800" b="0" i="0" dirty="0">
              <a:solidFill>
                <a:srgbClr val="58595B"/>
              </a:solidFill>
              <a:effectLst/>
              <a:latin typeface="Sabon Next LT" panose="02000500000000000000" pitchFamily="2" charset="0"/>
              <a:cs typeface="Sabon Next LT" panose="02000500000000000000" pitchFamily="2" charset="0"/>
            </a:endParaRPr>
          </a:p>
          <a:p>
            <a:pPr algn="l"/>
            <a:endParaRPr lang="en-US" sz="1800" dirty="0">
              <a:solidFill>
                <a:srgbClr val="58595B"/>
              </a:solidFill>
              <a:latin typeface="Sabon Next LT" panose="02000500000000000000" pitchFamily="2" charset="0"/>
              <a:cs typeface="Sabon Next LT" panose="02000500000000000000" pitchFamily="2" charset="0"/>
            </a:endParaRPr>
          </a:p>
          <a:p>
            <a:pPr algn="l"/>
            <a:endParaRPr lang="en-US" sz="1800" b="0" i="0" dirty="0">
              <a:solidFill>
                <a:srgbClr val="58595B"/>
              </a:solidFill>
              <a:effectLst/>
              <a:latin typeface="Sabon Next LT" panose="02000500000000000000" pitchFamily="2" charset="0"/>
              <a:cs typeface="Sabon Next LT" panose="02000500000000000000" pitchFamily="2" charset="0"/>
            </a:endParaRPr>
          </a:p>
          <a:p>
            <a:pPr algn="l"/>
            <a:endParaRPr lang="en-US" sz="1800" dirty="0">
              <a:solidFill>
                <a:srgbClr val="58595B"/>
              </a:solidFill>
              <a:latin typeface="Sabon Next LT" panose="02000500000000000000" pitchFamily="2" charset="0"/>
              <a:cs typeface="Sabon Next LT" panose="02000500000000000000" pitchFamily="2" charset="0"/>
            </a:endParaRPr>
          </a:p>
          <a:p>
            <a:pPr algn="l"/>
            <a:endParaRPr lang="en-US" sz="2000" b="1" i="0" dirty="0">
              <a:solidFill>
                <a:schemeClr val="accent6">
                  <a:lumMod val="50000"/>
                </a:schemeClr>
              </a:solidFill>
              <a:effectLst/>
              <a:latin typeface="Sabon Next LT" panose="02000500000000000000" pitchFamily="2" charset="0"/>
              <a:cs typeface="Sabon Next LT" panose="02000500000000000000" pitchFamily="2" charset="0"/>
            </a:endParaRPr>
          </a:p>
          <a:p>
            <a:endParaRPr lang="en-US" dirty="0"/>
          </a:p>
        </p:txBody>
      </p:sp>
      <p:sp>
        <p:nvSpPr>
          <p:cNvPr id="8" name="TextBox 7">
            <a:extLst>
              <a:ext uri="{FF2B5EF4-FFF2-40B4-BE49-F238E27FC236}">
                <a16:creationId xmlns:a16="http://schemas.microsoft.com/office/drawing/2014/main" id="{0AE1D369-9983-E77F-45FD-11BB2779ACE1}"/>
              </a:ext>
            </a:extLst>
          </p:cNvPr>
          <p:cNvSpPr txBox="1"/>
          <p:nvPr/>
        </p:nvSpPr>
        <p:spPr>
          <a:xfrm>
            <a:off x="3004385" y="723758"/>
            <a:ext cx="8217068" cy="5055230"/>
          </a:xfrm>
          <a:prstGeom prst="rect">
            <a:avLst/>
          </a:prstGeom>
          <a:noFill/>
        </p:spPr>
        <p:txBody>
          <a:bodyPr wrap="square" rtlCol="0">
            <a:spAutoFit/>
          </a:bodyPr>
          <a:lstStyle/>
          <a:p>
            <a:pPr marL="457200" marR="0">
              <a:spcBef>
                <a:spcPts val="0"/>
              </a:spcBef>
              <a:spcAft>
                <a:spcPts val="0"/>
              </a:spcAft>
            </a:pPr>
            <a:r>
              <a:rPr lang="en-US" sz="1200" b="1" dirty="0">
                <a:solidFill>
                  <a:schemeClr val="accent6">
                    <a:lumMod val="75000"/>
                  </a:schemeClr>
                </a:solidFill>
                <a:effectLst/>
                <a:latin typeface="Calibri" panose="020F0502020204030204" pitchFamily="34" charset="0"/>
                <a:ea typeface="Times New Roman" panose="02020603050405020304" pitchFamily="18" charset="0"/>
              </a:rPr>
              <a:t> </a:t>
            </a:r>
            <a:r>
              <a:rPr lang="en-US" sz="1200" b="1" dirty="0">
                <a:solidFill>
                  <a:srgbClr val="202C8F"/>
                </a:solidFill>
                <a:effectLst/>
                <a:ea typeface="Times New Roman" panose="02020603050405020304" pitchFamily="18" charset="0"/>
              </a:rPr>
              <a:t>First Year</a:t>
            </a:r>
            <a:r>
              <a:rPr lang="en-US" sz="1050" b="1" dirty="0">
                <a:solidFill>
                  <a:srgbClr val="202C8F"/>
                </a:solidFill>
                <a:effectLst/>
                <a:ea typeface="Times New Roman" panose="02020603050405020304" pitchFamily="18" charset="0"/>
              </a:rPr>
              <a:t>		 Credits		</a:t>
            </a:r>
            <a:r>
              <a:rPr lang="en-US" sz="1200" b="1" dirty="0">
                <a:solidFill>
                  <a:srgbClr val="202C8F"/>
                </a:solidFill>
                <a:effectLst/>
                <a:ea typeface="Times New Roman" panose="02020603050405020304" pitchFamily="18" charset="0"/>
              </a:rPr>
              <a:t>Second Year	</a:t>
            </a:r>
            <a:r>
              <a:rPr lang="en-US" sz="1050" b="1" dirty="0">
                <a:solidFill>
                  <a:srgbClr val="202C8F"/>
                </a:solidFill>
                <a:effectLst/>
                <a:ea typeface="Times New Roman" panose="02020603050405020304" pitchFamily="18" charset="0"/>
              </a:rPr>
              <a:t>		Credits</a:t>
            </a:r>
            <a:endParaRPr lang="en-US" sz="1050" dirty="0">
              <a:solidFill>
                <a:srgbClr val="202C8F"/>
              </a:solidFill>
              <a:effectLst/>
              <a:ea typeface="Times New Roman" panose="02020603050405020304" pitchFamily="18" charset="0"/>
            </a:endParaRPr>
          </a:p>
          <a:p>
            <a:pPr marL="457200" marR="0">
              <a:spcBef>
                <a:spcPts val="0"/>
              </a:spcBef>
              <a:spcAft>
                <a:spcPts val="0"/>
              </a:spcAft>
            </a:pPr>
            <a:r>
              <a:rPr lang="en-US" sz="1050" b="1" u="sng" dirty="0">
                <a:solidFill>
                  <a:srgbClr val="202C8F"/>
                </a:solidFill>
                <a:effectLst/>
                <a:ea typeface="Times New Roman" panose="02020603050405020304" pitchFamily="18" charset="0"/>
              </a:rPr>
              <a:t>Spring Quarter</a:t>
            </a:r>
            <a:r>
              <a:rPr lang="en-US" sz="1050" b="1" dirty="0">
                <a:solidFill>
                  <a:srgbClr val="202C8F"/>
                </a:solidFill>
                <a:effectLst/>
                <a:ea typeface="Times New Roman" panose="02020603050405020304" pitchFamily="18" charset="0"/>
              </a:rPr>
              <a:t>	</a:t>
            </a:r>
            <a:r>
              <a:rPr lang="en-US" sz="1050" dirty="0">
                <a:solidFill>
                  <a:srgbClr val="202C8F"/>
                </a:solidFill>
                <a:effectLst/>
                <a:ea typeface="Times New Roman" panose="02020603050405020304" pitchFamily="18" charset="0"/>
              </a:rPr>
              <a:t>			</a:t>
            </a:r>
            <a:r>
              <a:rPr lang="en-US" sz="1050" b="1" u="sng" dirty="0">
                <a:solidFill>
                  <a:srgbClr val="202C8F"/>
                </a:solidFill>
                <a:effectLst/>
                <a:ea typeface="Times New Roman" panose="02020603050405020304" pitchFamily="18" charset="0"/>
              </a:rPr>
              <a:t>Spring Quarter</a:t>
            </a:r>
            <a:endParaRPr lang="en-US" sz="1050" u="sng" dirty="0">
              <a:solidFill>
                <a:srgbClr val="202C8F"/>
              </a:solidFill>
              <a:effectLst/>
              <a:ea typeface="Times New Roman" panose="02020603050405020304" pitchFamily="18" charset="0"/>
            </a:endParaRPr>
          </a:p>
          <a:p>
            <a:pPr marL="457200" marR="0">
              <a:spcBef>
                <a:spcPts val="0"/>
              </a:spcBef>
              <a:spcAft>
                <a:spcPts val="0"/>
              </a:spcAft>
            </a:pPr>
            <a:r>
              <a:rPr lang="en-US" sz="1050" b="1" dirty="0">
                <a:solidFill>
                  <a:srgbClr val="202C8F"/>
                </a:solidFill>
                <a:effectLst/>
                <a:ea typeface="Times New Roman" panose="02020603050405020304" pitchFamily="18" charset="0"/>
              </a:rPr>
              <a:t>*RADT 101 Intro to Rad Tech</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2		RADT 231 Clinical Education I		13</a:t>
            </a:r>
          </a:p>
          <a:p>
            <a:pPr marL="457200" marR="0">
              <a:spcBef>
                <a:spcPts val="0"/>
              </a:spcBef>
              <a:spcAft>
                <a:spcPts val="0"/>
              </a:spcAft>
            </a:pPr>
            <a:r>
              <a:rPr lang="en-US" sz="1050" b="1" dirty="0">
                <a:solidFill>
                  <a:srgbClr val="202C8F"/>
                </a:solidFill>
                <a:effectLst/>
                <a:ea typeface="Times New Roman" panose="02020603050405020304" pitchFamily="18" charset="0"/>
              </a:rPr>
              <a:t>RADT 111 Radiation Physics</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5		RADT 241 Radiographic Seminar	1</a:t>
            </a:r>
          </a:p>
          <a:p>
            <a:pPr marL="457200" marR="0">
              <a:spcBef>
                <a:spcPts val="0"/>
              </a:spcBef>
              <a:spcAft>
                <a:spcPts val="0"/>
              </a:spcAft>
            </a:pPr>
            <a:r>
              <a:rPr lang="en-US" sz="1050" b="1" dirty="0">
                <a:solidFill>
                  <a:srgbClr val="202C8F"/>
                </a:solidFill>
                <a:effectLst/>
                <a:ea typeface="Times New Roman" panose="02020603050405020304" pitchFamily="18" charset="0"/>
              </a:rPr>
              <a:t>RADT 121 Principles of Exposure I	3</a:t>
            </a:r>
          </a:p>
          <a:p>
            <a:pPr marL="457200" marR="0">
              <a:spcBef>
                <a:spcPts val="0"/>
              </a:spcBef>
              <a:spcAft>
                <a:spcPts val="0"/>
              </a:spcAft>
            </a:pPr>
            <a:r>
              <a:rPr lang="en-US" sz="1050" b="1" dirty="0">
                <a:solidFill>
                  <a:srgbClr val="202C8F"/>
                </a:solidFill>
                <a:effectLst/>
                <a:ea typeface="Times New Roman" panose="02020603050405020304" pitchFamily="18" charset="0"/>
              </a:rPr>
              <a:t>RADT 131 Rad. Positioning I	6</a:t>
            </a:r>
          </a:p>
          <a:p>
            <a:pPr marL="457200" marR="0">
              <a:spcBef>
                <a:spcPts val="0"/>
              </a:spcBef>
              <a:spcAft>
                <a:spcPts val="0"/>
              </a:spcAft>
            </a:pPr>
            <a:r>
              <a:rPr lang="en-US" sz="1050" b="1" dirty="0">
                <a:solidFill>
                  <a:srgbClr val="202C8F"/>
                </a:solidFill>
                <a:effectLst/>
                <a:ea typeface="Times New Roman" panose="02020603050405020304" pitchFamily="18" charset="0"/>
              </a:rPr>
              <a:t>RADT 105 RADT Success I  	1</a:t>
            </a:r>
          </a:p>
          <a:p>
            <a:pPr marL="457200" marR="0">
              <a:spcBef>
                <a:spcPts val="0"/>
              </a:spcBef>
              <a:spcAft>
                <a:spcPts val="0"/>
              </a:spcAft>
            </a:pPr>
            <a:endParaRPr lang="en-US" sz="1050" b="1" dirty="0">
              <a:solidFill>
                <a:srgbClr val="202C8F"/>
              </a:solidFill>
              <a:effectLst/>
              <a:ea typeface="Times New Roman" panose="02020603050405020304" pitchFamily="18" charset="0"/>
            </a:endParaRPr>
          </a:p>
          <a:p>
            <a:pPr marL="457200" marR="0">
              <a:spcBef>
                <a:spcPts val="0"/>
              </a:spcBef>
              <a:spcAft>
                <a:spcPts val="0"/>
              </a:spcAft>
            </a:pPr>
            <a:r>
              <a:rPr lang="en-US" sz="1050" b="1" u="sng" dirty="0">
                <a:solidFill>
                  <a:srgbClr val="202C8F"/>
                </a:solidFill>
                <a:effectLst/>
                <a:ea typeface="Times New Roman" panose="02020603050405020304" pitchFamily="18" charset="0"/>
              </a:rPr>
              <a:t>Summer Quarter</a:t>
            </a:r>
            <a:r>
              <a:rPr lang="en-US" sz="1050" dirty="0">
                <a:solidFill>
                  <a:srgbClr val="202C8F"/>
                </a:solidFill>
                <a:effectLst/>
                <a:ea typeface="Times New Roman" panose="02020603050405020304" pitchFamily="18" charset="0"/>
              </a:rPr>
              <a:t>				</a:t>
            </a:r>
            <a:r>
              <a:rPr lang="en-US" sz="1050" b="1" u="sng" dirty="0">
                <a:solidFill>
                  <a:srgbClr val="202C8F"/>
                </a:solidFill>
                <a:effectLst/>
                <a:ea typeface="Times New Roman" panose="02020603050405020304" pitchFamily="18" charset="0"/>
              </a:rPr>
              <a:t>Summer Quarter</a:t>
            </a:r>
            <a:endParaRPr lang="en-US" sz="1050" u="sng" dirty="0">
              <a:solidFill>
                <a:srgbClr val="202C8F"/>
              </a:solidFill>
              <a:effectLst/>
              <a:ea typeface="Times New Roman" panose="02020603050405020304" pitchFamily="18" charset="0"/>
            </a:endParaRPr>
          </a:p>
          <a:p>
            <a:pPr marL="457200"/>
            <a:r>
              <a:rPr lang="en-US" sz="1050" b="1" dirty="0">
                <a:solidFill>
                  <a:srgbClr val="202C8F"/>
                </a:solidFill>
                <a:effectLst/>
                <a:ea typeface="Times New Roman" panose="02020603050405020304" pitchFamily="18" charset="0"/>
              </a:rPr>
              <a:t>RADT 122 Principles of Exposure II    </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  3		RADT 171 Radiographic Pathology	 2</a:t>
            </a:r>
          </a:p>
          <a:p>
            <a:pPr marL="457200"/>
            <a:r>
              <a:rPr lang="en-US" sz="1050" b="1" dirty="0">
                <a:solidFill>
                  <a:srgbClr val="202C8F"/>
                </a:solidFill>
                <a:effectLst/>
                <a:ea typeface="Times New Roman" panose="02020603050405020304" pitchFamily="18" charset="0"/>
              </a:rPr>
              <a:t>RADT 132 Rad. Positioning II</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 6		</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RADT 232 Clinical Education II	 	 9</a:t>
            </a:r>
          </a:p>
          <a:p>
            <a:pPr marL="457200"/>
            <a:r>
              <a:rPr lang="en-US" sz="1050" b="1" dirty="0">
                <a:solidFill>
                  <a:srgbClr val="202C8F"/>
                </a:solidFill>
                <a:effectLst/>
                <a:ea typeface="Times New Roman" panose="02020603050405020304" pitchFamily="18" charset="0"/>
              </a:rPr>
              <a:t>RADT 151 Imaging Modalities</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1</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RADT 242 Radiographic Seminar II	 1</a:t>
            </a:r>
            <a:r>
              <a:rPr lang="en-US" sz="1050" dirty="0">
                <a:solidFill>
                  <a:srgbClr val="202C8F"/>
                </a:solidFill>
                <a:effectLst/>
                <a:ea typeface="Times New Roman" panose="02020603050405020304" pitchFamily="18" charset="0"/>
              </a:rPr>
              <a:t>	</a:t>
            </a:r>
          </a:p>
          <a:p>
            <a:pPr marL="457200"/>
            <a:r>
              <a:rPr lang="en-US" sz="1050" dirty="0">
                <a:solidFill>
                  <a:srgbClr val="202C8F"/>
                </a:solidFill>
                <a:effectLst/>
                <a:ea typeface="Times New Roman" panose="02020603050405020304" pitchFamily="18" charset="0"/>
              </a:rPr>
              <a:t>	</a:t>
            </a:r>
          </a:p>
          <a:p>
            <a:pPr marL="457200" marR="0">
              <a:spcBef>
                <a:spcPts val="0"/>
              </a:spcBef>
              <a:spcAft>
                <a:spcPts val="0"/>
              </a:spcAft>
            </a:pPr>
            <a:r>
              <a:rPr lang="en-US" sz="1050" b="1" u="sng" dirty="0">
                <a:solidFill>
                  <a:srgbClr val="202C8F"/>
                </a:solidFill>
                <a:effectLst/>
                <a:ea typeface="Times New Roman" panose="02020603050405020304" pitchFamily="18" charset="0"/>
              </a:rPr>
              <a:t>Fall Quarter</a:t>
            </a:r>
            <a:r>
              <a:rPr lang="en-US" sz="1050" b="1" dirty="0">
                <a:solidFill>
                  <a:srgbClr val="202C8F"/>
                </a:solidFill>
                <a:effectLst/>
                <a:ea typeface="Times New Roman" panose="02020603050405020304" pitchFamily="18" charset="0"/>
              </a:rPr>
              <a:t>	</a:t>
            </a:r>
            <a:r>
              <a:rPr lang="en-US" sz="1050" dirty="0">
                <a:solidFill>
                  <a:srgbClr val="202C8F"/>
                </a:solidFill>
                <a:effectLst/>
                <a:ea typeface="Times New Roman" panose="02020603050405020304" pitchFamily="18" charset="0"/>
              </a:rPr>
              <a:t>			</a:t>
            </a:r>
            <a:r>
              <a:rPr lang="en-US" sz="1050" b="1" u="sng" dirty="0">
                <a:solidFill>
                  <a:srgbClr val="202C8F"/>
                </a:solidFill>
                <a:effectLst/>
                <a:ea typeface="Times New Roman" panose="02020603050405020304" pitchFamily="18" charset="0"/>
              </a:rPr>
              <a:t>Fall Quarter</a:t>
            </a:r>
            <a:endParaRPr lang="en-US" sz="1050" u="sng" dirty="0">
              <a:solidFill>
                <a:srgbClr val="202C8F"/>
              </a:solidFill>
              <a:effectLst/>
              <a:ea typeface="Times New Roman" panose="02020603050405020304" pitchFamily="18" charset="0"/>
            </a:endParaRPr>
          </a:p>
          <a:p>
            <a:pPr marL="457200" marR="0">
              <a:spcBef>
                <a:spcPts val="0"/>
              </a:spcBef>
              <a:spcAft>
                <a:spcPts val="0"/>
              </a:spcAft>
            </a:pPr>
            <a:r>
              <a:rPr lang="en-US" sz="1050" b="1" dirty="0">
                <a:solidFill>
                  <a:srgbClr val="202C8F"/>
                </a:solidFill>
                <a:effectLst/>
                <a:ea typeface="Times New Roman" panose="02020603050405020304" pitchFamily="18" charset="0"/>
              </a:rPr>
              <a:t>RADT 123 Principles of Exposure III </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3		RADT 233 Clinical Education III		13</a:t>
            </a:r>
          </a:p>
          <a:p>
            <a:pPr marL="457200" marR="0">
              <a:spcBef>
                <a:spcPts val="0"/>
              </a:spcBef>
              <a:spcAft>
                <a:spcPts val="0"/>
              </a:spcAft>
            </a:pPr>
            <a:r>
              <a:rPr lang="en-US" sz="1050" b="1" dirty="0">
                <a:solidFill>
                  <a:srgbClr val="202C8F"/>
                </a:solidFill>
                <a:effectLst/>
                <a:ea typeface="Times New Roman" panose="02020603050405020304" pitchFamily="18" charset="0"/>
              </a:rPr>
              <a:t>RADT 133 Radiographic Positioning III       6		RADT 243 Radiographic Seminar II	1</a:t>
            </a:r>
          </a:p>
          <a:p>
            <a:pPr marL="457200" marR="0">
              <a:spcBef>
                <a:spcPts val="0"/>
              </a:spcBef>
              <a:spcAft>
                <a:spcPts val="0"/>
              </a:spcAft>
            </a:pPr>
            <a:r>
              <a:rPr lang="en-US" sz="1050" b="1" dirty="0">
                <a:solidFill>
                  <a:srgbClr val="202C8F"/>
                </a:solidFill>
                <a:effectLst/>
                <a:ea typeface="Times New Roman" panose="02020603050405020304" pitchFamily="18" charset="0"/>
              </a:rPr>
              <a:t>RADT 152 Patient Care	</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4	</a:t>
            </a:r>
          </a:p>
          <a:p>
            <a:pPr marL="457200" marR="0">
              <a:spcBef>
                <a:spcPts val="0"/>
              </a:spcBef>
              <a:spcAft>
                <a:spcPts val="0"/>
              </a:spcAft>
            </a:pPr>
            <a:r>
              <a:rPr lang="en-US" sz="1050" b="1" dirty="0">
                <a:solidFill>
                  <a:srgbClr val="202C8F"/>
                </a:solidFill>
                <a:effectLst/>
                <a:ea typeface="Times New Roman" panose="02020603050405020304" pitchFamily="18" charset="0"/>
              </a:rPr>
              <a:t>RADT 106 RADT Success I 	1</a:t>
            </a:r>
          </a:p>
          <a:p>
            <a:pPr marL="457200" marR="0">
              <a:spcBef>
                <a:spcPts val="0"/>
              </a:spcBef>
              <a:spcAft>
                <a:spcPts val="0"/>
              </a:spcAft>
            </a:pPr>
            <a:endParaRPr lang="en-US" sz="1050" dirty="0">
              <a:solidFill>
                <a:srgbClr val="202C8F"/>
              </a:solidFill>
              <a:effectLst/>
              <a:ea typeface="Times New Roman" panose="02020603050405020304" pitchFamily="18" charset="0"/>
            </a:endParaRPr>
          </a:p>
          <a:p>
            <a:pPr marL="457200" marR="0">
              <a:spcBef>
                <a:spcPts val="0"/>
              </a:spcBef>
              <a:spcAft>
                <a:spcPts val="0"/>
              </a:spcAft>
            </a:pPr>
            <a:r>
              <a:rPr lang="en-US" sz="1050" b="1" u="sng" dirty="0">
                <a:solidFill>
                  <a:srgbClr val="202C8F"/>
                </a:solidFill>
                <a:effectLst/>
                <a:ea typeface="Times New Roman" panose="02020603050405020304" pitchFamily="18" charset="0"/>
              </a:rPr>
              <a:t>Winter Quarter</a:t>
            </a:r>
            <a:r>
              <a:rPr lang="en-US" sz="1050" b="1" dirty="0">
                <a:solidFill>
                  <a:srgbClr val="202C8F"/>
                </a:solidFill>
                <a:effectLst/>
                <a:ea typeface="Times New Roman" panose="02020603050405020304" pitchFamily="18" charset="0"/>
              </a:rPr>
              <a:t>		</a:t>
            </a:r>
            <a:r>
              <a:rPr lang="en-US" sz="1050" dirty="0">
                <a:solidFill>
                  <a:srgbClr val="202C8F"/>
                </a:solidFill>
                <a:effectLst/>
                <a:ea typeface="Times New Roman" panose="02020603050405020304" pitchFamily="18" charset="0"/>
              </a:rPr>
              <a:t>		</a:t>
            </a:r>
            <a:r>
              <a:rPr lang="en-US" sz="1050" b="1" u="sng" dirty="0">
                <a:solidFill>
                  <a:srgbClr val="202C8F"/>
                </a:solidFill>
                <a:effectLst/>
                <a:ea typeface="Times New Roman" panose="02020603050405020304" pitchFamily="18" charset="0"/>
              </a:rPr>
              <a:t>Winter Quarter</a:t>
            </a:r>
            <a:endParaRPr lang="en-US" sz="1050" u="sng" dirty="0">
              <a:solidFill>
                <a:srgbClr val="202C8F"/>
              </a:solidFill>
              <a:effectLst/>
              <a:ea typeface="Times New Roman" panose="02020603050405020304" pitchFamily="18" charset="0"/>
            </a:endParaRPr>
          </a:p>
          <a:p>
            <a:pPr marL="457200" marR="0">
              <a:spcBef>
                <a:spcPts val="0"/>
              </a:spcBef>
              <a:spcAft>
                <a:spcPts val="0"/>
              </a:spcAft>
            </a:pPr>
            <a:r>
              <a:rPr lang="en-US" sz="1050" b="1" dirty="0">
                <a:solidFill>
                  <a:srgbClr val="202C8F"/>
                </a:solidFill>
                <a:effectLst/>
                <a:ea typeface="Times New Roman" panose="02020603050405020304" pitchFamily="18" charset="0"/>
              </a:rPr>
              <a:t>RADT 134 Radiographic Positioning IV      6		RADT 234 Clinical Education IV	 	13</a:t>
            </a:r>
          </a:p>
          <a:p>
            <a:pPr marL="457200" marR="0">
              <a:spcBef>
                <a:spcPts val="0"/>
              </a:spcBef>
              <a:spcAft>
                <a:spcPts val="0"/>
              </a:spcAft>
            </a:pPr>
            <a:r>
              <a:rPr lang="en-US" sz="1050" b="1" dirty="0">
                <a:solidFill>
                  <a:srgbClr val="202C8F"/>
                </a:solidFill>
                <a:effectLst/>
                <a:ea typeface="Times New Roman" panose="02020603050405020304" pitchFamily="18" charset="0"/>
              </a:rPr>
              <a:t>RADT 161 Special Procedures</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3 		RADT 244 Radiographic Seminar IV	1</a:t>
            </a:r>
          </a:p>
          <a:p>
            <a:pPr marL="457200" marR="0">
              <a:spcBef>
                <a:spcPts val="0"/>
              </a:spcBef>
              <a:spcAft>
                <a:spcPts val="0"/>
              </a:spcAft>
            </a:pPr>
            <a:r>
              <a:rPr lang="en-US" sz="1050" b="1" dirty="0">
                <a:solidFill>
                  <a:srgbClr val="202C8F"/>
                </a:solidFill>
                <a:effectLst/>
                <a:ea typeface="Times New Roman" panose="02020603050405020304" pitchFamily="18" charset="0"/>
              </a:rPr>
              <a:t>RADT 162 Clinical Observation</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1</a:t>
            </a:r>
          </a:p>
          <a:p>
            <a:pPr marL="457200" marR="0">
              <a:spcBef>
                <a:spcPts val="0"/>
              </a:spcBef>
              <a:spcAft>
                <a:spcPts val="0"/>
              </a:spcAft>
            </a:pPr>
            <a:r>
              <a:rPr lang="en-US" sz="1050" b="1" dirty="0">
                <a:solidFill>
                  <a:srgbClr val="202C8F"/>
                </a:solidFill>
                <a:effectLst/>
                <a:ea typeface="Times New Roman" panose="02020603050405020304" pitchFamily="18" charset="0"/>
              </a:rPr>
              <a:t>RADT 107 RADT Success I </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1 </a:t>
            </a:r>
          </a:p>
          <a:p>
            <a:pPr marL="457200" marR="0">
              <a:spcBef>
                <a:spcPts val="0"/>
              </a:spcBef>
              <a:spcAft>
                <a:spcPts val="0"/>
              </a:spcAft>
            </a:pPr>
            <a:r>
              <a:rPr lang="en-US" sz="1050" b="1" dirty="0">
                <a:solidFill>
                  <a:srgbClr val="202C8F"/>
                </a:solidFill>
                <a:effectLst/>
                <a:ea typeface="Times New Roman" panose="02020603050405020304" pitchFamily="18" charset="0"/>
              </a:rPr>
              <a:t>RADT 141 Radiation Biology – Prot.</a:t>
            </a:r>
            <a:r>
              <a:rPr lang="en-US" sz="1050" b="1" dirty="0">
                <a:solidFill>
                  <a:srgbClr val="202C8F"/>
                </a:solidFill>
                <a:ea typeface="Times New Roman" panose="02020603050405020304" pitchFamily="18" charset="0"/>
              </a:rPr>
              <a:t>	</a:t>
            </a:r>
            <a:r>
              <a:rPr lang="en-US" sz="1050" b="1" dirty="0">
                <a:solidFill>
                  <a:srgbClr val="202C8F"/>
                </a:solidFill>
                <a:effectLst/>
                <a:ea typeface="Times New Roman" panose="02020603050405020304" pitchFamily="18" charset="0"/>
              </a:rPr>
              <a:t>2</a:t>
            </a:r>
          </a:p>
          <a:p>
            <a:pPr marL="457200" marR="0">
              <a:spcBef>
                <a:spcPts val="0"/>
              </a:spcBef>
              <a:spcAft>
                <a:spcPts val="0"/>
              </a:spcAft>
            </a:pPr>
            <a:endParaRPr lang="en-US" sz="1200" dirty="0">
              <a:solidFill>
                <a:srgbClr val="202C8F"/>
              </a:solidFill>
              <a:effectLst/>
              <a:ea typeface="Times New Roman" panose="02020603050405020304" pitchFamily="18" charset="0"/>
            </a:endParaRPr>
          </a:p>
          <a:p>
            <a:pPr marL="457200" marR="0">
              <a:spcBef>
                <a:spcPts val="0"/>
              </a:spcBef>
              <a:spcAft>
                <a:spcPts val="0"/>
              </a:spcAft>
            </a:pPr>
            <a:r>
              <a:rPr lang="en-US" sz="1200" b="1" dirty="0">
                <a:solidFill>
                  <a:srgbClr val="202C8F"/>
                </a:solidFill>
                <a:effectLst/>
                <a:ea typeface="Times New Roman" panose="02020603050405020304" pitchFamily="18" charset="0"/>
              </a:rPr>
              <a:t>Total 1</a:t>
            </a:r>
            <a:r>
              <a:rPr lang="en-US" sz="1200" b="1" baseline="30000" dirty="0">
                <a:solidFill>
                  <a:srgbClr val="202C8F"/>
                </a:solidFill>
                <a:effectLst/>
                <a:ea typeface="Times New Roman" panose="02020603050405020304" pitchFamily="18" charset="0"/>
              </a:rPr>
              <a:t>st</a:t>
            </a:r>
            <a:r>
              <a:rPr lang="en-US" sz="1200" b="1" dirty="0">
                <a:solidFill>
                  <a:srgbClr val="202C8F"/>
                </a:solidFill>
                <a:effectLst/>
                <a:ea typeface="Times New Roman" panose="02020603050405020304" pitchFamily="18" charset="0"/>
              </a:rPr>
              <a:t> Year Credits	           </a:t>
            </a:r>
            <a:r>
              <a:rPr lang="en-US" sz="1200" b="1" dirty="0">
                <a:solidFill>
                  <a:srgbClr val="202C8F"/>
                </a:solidFill>
                <a:ea typeface="Times New Roman" panose="02020603050405020304" pitchFamily="18" charset="0"/>
              </a:rPr>
              <a:t>         </a:t>
            </a:r>
            <a:r>
              <a:rPr lang="en-US" sz="1200" b="1" dirty="0">
                <a:solidFill>
                  <a:srgbClr val="202C8F"/>
                </a:solidFill>
                <a:effectLst/>
                <a:ea typeface="Times New Roman" panose="02020603050405020304" pitchFamily="18" charset="0"/>
              </a:rPr>
              <a:t> 61</a:t>
            </a:r>
            <a:r>
              <a:rPr lang="en-US" sz="1200" dirty="0">
                <a:solidFill>
                  <a:srgbClr val="202C8F"/>
                </a:solidFill>
                <a:effectLst/>
                <a:ea typeface="Times New Roman" panose="02020603050405020304" pitchFamily="18" charset="0"/>
              </a:rPr>
              <a:t>			 </a:t>
            </a:r>
            <a:r>
              <a:rPr lang="en-US" sz="1200" b="1" dirty="0">
                <a:solidFill>
                  <a:srgbClr val="202C8F"/>
                </a:solidFill>
                <a:effectLst/>
                <a:ea typeface="Times New Roman" panose="02020603050405020304" pitchFamily="18" charset="0"/>
              </a:rPr>
              <a:t>Total 2</a:t>
            </a:r>
            <a:r>
              <a:rPr lang="en-US" sz="1200" b="1" baseline="30000" dirty="0">
                <a:solidFill>
                  <a:srgbClr val="202C8F"/>
                </a:solidFill>
                <a:effectLst/>
                <a:ea typeface="Times New Roman" panose="02020603050405020304" pitchFamily="18" charset="0"/>
              </a:rPr>
              <a:t>nd</a:t>
            </a:r>
            <a:r>
              <a:rPr lang="en-US" sz="1200" b="1" dirty="0">
                <a:solidFill>
                  <a:srgbClr val="202C8F"/>
                </a:solidFill>
                <a:effectLst/>
                <a:ea typeface="Times New Roman" panose="02020603050405020304" pitchFamily="18" charset="0"/>
              </a:rPr>
              <a:t> Year Credits 	       54</a:t>
            </a:r>
          </a:p>
          <a:p>
            <a:pPr marL="457200" marR="0">
              <a:spcBef>
                <a:spcPts val="0"/>
              </a:spcBef>
              <a:spcAft>
                <a:spcPts val="0"/>
              </a:spcAft>
            </a:pPr>
            <a:endParaRPr lang="en-US" sz="1800" dirty="0">
              <a:solidFill>
                <a:schemeClr val="accent6">
                  <a:lumMod val="75000"/>
                </a:schemeClr>
              </a:solidFill>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7BE037B6-14C0-36AD-0C39-8D405967D3FE}"/>
              </a:ext>
            </a:extLst>
          </p:cNvPr>
          <p:cNvSpPr/>
          <p:nvPr/>
        </p:nvSpPr>
        <p:spPr>
          <a:xfrm>
            <a:off x="219075" y="838200"/>
            <a:ext cx="2695575" cy="41338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blipFill>
                <a:blip r:embed="rId2"/>
                <a:tile tx="0" ty="0" sx="100000" sy="100000" flip="none" algn="tl"/>
              </a:blipFill>
            </a:endParaRPr>
          </a:p>
        </p:txBody>
      </p:sp>
      <p:sp>
        <p:nvSpPr>
          <p:cNvPr id="10" name="TextBox 9">
            <a:extLst>
              <a:ext uri="{FF2B5EF4-FFF2-40B4-BE49-F238E27FC236}">
                <a16:creationId xmlns:a16="http://schemas.microsoft.com/office/drawing/2014/main" id="{66520539-8B06-42B4-271E-7286DFE31485}"/>
              </a:ext>
            </a:extLst>
          </p:cNvPr>
          <p:cNvSpPr txBox="1"/>
          <p:nvPr/>
        </p:nvSpPr>
        <p:spPr>
          <a:xfrm>
            <a:off x="487137" y="1896835"/>
            <a:ext cx="2351314" cy="2062103"/>
          </a:xfrm>
          <a:prstGeom prst="rect">
            <a:avLst/>
          </a:prstGeom>
          <a:noFill/>
        </p:spPr>
        <p:txBody>
          <a:bodyPr wrap="square" rtlCol="0">
            <a:spAutoFit/>
          </a:bodyPr>
          <a:lstStyle/>
          <a:p>
            <a:r>
              <a:rPr lang="en-US" sz="3200" dirty="0">
                <a:solidFill>
                  <a:srgbClr val="202C8F"/>
                </a:solidFill>
              </a:rPr>
              <a:t>Radiologic Technology Program Guide</a:t>
            </a:r>
          </a:p>
        </p:txBody>
      </p:sp>
      <p:pic>
        <p:nvPicPr>
          <p:cNvPr id="11" name="Picture 10" descr="Blue letters on a black background">
            <a:extLst>
              <a:ext uri="{FF2B5EF4-FFF2-40B4-BE49-F238E27FC236}">
                <a16:creationId xmlns:a16="http://schemas.microsoft.com/office/drawing/2014/main" id="{E63A90A5-174E-0210-DD4A-ED769704C6C6}"/>
              </a:ext>
            </a:extLst>
          </p:cNvPr>
          <p:cNvPicPr>
            <a:picLocks noChangeAspect="1"/>
          </p:cNvPicPr>
          <p:nvPr/>
        </p:nvPicPr>
        <p:blipFill>
          <a:blip r:embed="rId3"/>
          <a:stretch>
            <a:fillRect/>
          </a:stretch>
        </p:blipFill>
        <p:spPr>
          <a:xfrm>
            <a:off x="241832" y="1115155"/>
            <a:ext cx="2596619" cy="694596"/>
          </a:xfrm>
          <a:prstGeom prst="rect">
            <a:avLst/>
          </a:prstGeom>
          <a:noFill/>
        </p:spPr>
      </p:pic>
      <p:sp>
        <p:nvSpPr>
          <p:cNvPr id="12" name="TextBox 11">
            <a:extLst>
              <a:ext uri="{FF2B5EF4-FFF2-40B4-BE49-F238E27FC236}">
                <a16:creationId xmlns:a16="http://schemas.microsoft.com/office/drawing/2014/main" id="{9587B16C-3C8E-4E61-9173-021C6BAB02EB}"/>
              </a:ext>
            </a:extLst>
          </p:cNvPr>
          <p:cNvSpPr txBox="1"/>
          <p:nvPr/>
        </p:nvSpPr>
        <p:spPr>
          <a:xfrm>
            <a:off x="5542547" y="6022513"/>
            <a:ext cx="4114800" cy="276999"/>
          </a:xfrm>
          <a:prstGeom prst="rect">
            <a:avLst/>
          </a:prstGeom>
          <a:noFill/>
        </p:spPr>
        <p:txBody>
          <a:bodyPr wrap="square" rtlCol="0">
            <a:spAutoFit/>
          </a:bodyPr>
          <a:lstStyle/>
          <a:p>
            <a:r>
              <a:rPr lang="en-US" sz="1200" b="1" dirty="0">
                <a:solidFill>
                  <a:srgbClr val="202C8F"/>
                </a:solidFill>
                <a:effectLst/>
                <a:latin typeface="Calibri" panose="020F0502020204030204" pitchFamily="34" charset="0"/>
                <a:ea typeface="Times New Roman" panose="02020603050405020304" pitchFamily="18" charset="0"/>
              </a:rPr>
              <a:t>Total Credits for Degree	115</a:t>
            </a:r>
            <a:endParaRPr lang="en-US" sz="1200" dirty="0">
              <a:solidFill>
                <a:srgbClr val="202C8F"/>
              </a:solidFill>
            </a:endParaRPr>
          </a:p>
        </p:txBody>
      </p:sp>
    </p:spTree>
    <p:extLst>
      <p:ext uri="{BB962C8B-B14F-4D97-AF65-F5344CB8AC3E}">
        <p14:creationId xmlns:p14="http://schemas.microsoft.com/office/powerpoint/2010/main" val="2632680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D74A6FD5-51DE-028D-06AF-7BBACA9D42E7}"/>
              </a:ext>
            </a:extLst>
          </p:cNvPr>
          <p:cNvSpPr>
            <a:spLocks noGrp="1"/>
          </p:cNvSpPr>
          <p:nvPr>
            <p:ph type="body" sz="half" idx="2"/>
          </p:nvPr>
        </p:nvSpPr>
        <p:spPr>
          <a:xfrm>
            <a:off x="0" y="0"/>
            <a:ext cx="12191999" cy="6857999"/>
          </a:xfrm>
          <a:solidFill>
            <a:schemeClr val="accent5">
              <a:lumMod val="40000"/>
              <a:lumOff val="60000"/>
            </a:schemeClr>
          </a:solidFill>
        </p:spPr>
        <p:txBody>
          <a:bodyPr>
            <a:normAutofit/>
          </a:bodyPr>
          <a:lstStyle/>
          <a:p>
            <a:pPr algn="l"/>
            <a:endParaRPr lang="en-US" sz="1800" b="0" i="0" dirty="0">
              <a:solidFill>
                <a:srgbClr val="58595B"/>
              </a:solidFill>
              <a:effectLst/>
              <a:latin typeface="Sabon Next LT" panose="02000500000000000000" pitchFamily="2" charset="0"/>
              <a:cs typeface="Sabon Next LT" panose="02000500000000000000" pitchFamily="2" charset="0"/>
            </a:endParaRPr>
          </a:p>
          <a:p>
            <a:pPr algn="l"/>
            <a:endParaRPr lang="en-US" sz="1800" dirty="0">
              <a:solidFill>
                <a:srgbClr val="58595B"/>
              </a:solidFill>
              <a:latin typeface="Sabon Next LT" panose="02000500000000000000" pitchFamily="2" charset="0"/>
              <a:cs typeface="Sabon Next LT" panose="02000500000000000000" pitchFamily="2" charset="0"/>
            </a:endParaRPr>
          </a:p>
          <a:p>
            <a:pPr algn="l"/>
            <a:endParaRPr lang="en-US" sz="1800" b="0" i="0" dirty="0">
              <a:solidFill>
                <a:srgbClr val="58595B"/>
              </a:solidFill>
              <a:effectLst/>
              <a:latin typeface="Sabon Next LT" panose="02000500000000000000" pitchFamily="2" charset="0"/>
              <a:cs typeface="Sabon Next LT" panose="02000500000000000000" pitchFamily="2" charset="0"/>
            </a:endParaRPr>
          </a:p>
          <a:p>
            <a:pPr algn="l"/>
            <a:endParaRPr lang="en-US" sz="1800" dirty="0">
              <a:solidFill>
                <a:srgbClr val="58595B"/>
              </a:solidFill>
              <a:latin typeface="Sabon Next LT" panose="02000500000000000000" pitchFamily="2" charset="0"/>
              <a:cs typeface="Sabon Next LT" panose="02000500000000000000" pitchFamily="2" charset="0"/>
            </a:endParaRPr>
          </a:p>
          <a:p>
            <a:pPr algn="l"/>
            <a:endParaRPr lang="en-US" sz="1800" dirty="0">
              <a:solidFill>
                <a:srgbClr val="58595B"/>
              </a:solidFill>
              <a:latin typeface="Sabon Next LT" panose="02000500000000000000" pitchFamily="2" charset="0"/>
              <a:cs typeface="Sabon Next LT" panose="02000500000000000000" pitchFamily="2" charset="0"/>
            </a:endParaRPr>
          </a:p>
          <a:p>
            <a:pPr algn="l"/>
            <a:endParaRPr lang="en-US" sz="2000" b="1" i="0" dirty="0">
              <a:solidFill>
                <a:schemeClr val="accent6">
                  <a:lumMod val="50000"/>
                </a:schemeClr>
              </a:solidFill>
              <a:effectLst/>
              <a:latin typeface="Sabon Next LT" panose="02000500000000000000" pitchFamily="2" charset="0"/>
              <a:cs typeface="Sabon Next LT" panose="02000500000000000000" pitchFamily="2" charset="0"/>
            </a:endParaRPr>
          </a:p>
          <a:p>
            <a:endParaRPr lang="en-US" dirty="0"/>
          </a:p>
        </p:txBody>
      </p:sp>
      <p:pic>
        <p:nvPicPr>
          <p:cNvPr id="7" name="Picture 6" descr="Blue letters on a black background">
            <a:extLst>
              <a:ext uri="{FF2B5EF4-FFF2-40B4-BE49-F238E27FC236}">
                <a16:creationId xmlns:a16="http://schemas.microsoft.com/office/drawing/2014/main" id="{8F48CBB9-E0A8-7D79-F96D-59E8AD3418AA}"/>
              </a:ext>
            </a:extLst>
          </p:cNvPr>
          <p:cNvPicPr>
            <a:picLocks noChangeAspect="1"/>
          </p:cNvPicPr>
          <p:nvPr/>
        </p:nvPicPr>
        <p:blipFill>
          <a:blip r:embed="rId2"/>
          <a:stretch>
            <a:fillRect/>
          </a:stretch>
        </p:blipFill>
        <p:spPr>
          <a:xfrm>
            <a:off x="82134" y="39162"/>
            <a:ext cx="4562475" cy="1220463"/>
          </a:xfrm>
          <a:prstGeom prst="rect">
            <a:avLst/>
          </a:prstGeom>
          <a:noFill/>
        </p:spPr>
      </p:pic>
      <p:sp>
        <p:nvSpPr>
          <p:cNvPr id="4" name="TextBox 3">
            <a:extLst>
              <a:ext uri="{FF2B5EF4-FFF2-40B4-BE49-F238E27FC236}">
                <a16:creationId xmlns:a16="http://schemas.microsoft.com/office/drawing/2014/main" id="{CC4376C7-641C-52D6-198E-9F281B7FCBB9}"/>
              </a:ext>
            </a:extLst>
          </p:cNvPr>
          <p:cNvSpPr txBox="1"/>
          <p:nvPr/>
        </p:nvSpPr>
        <p:spPr>
          <a:xfrm>
            <a:off x="229771" y="1758792"/>
            <a:ext cx="4562475" cy="1477328"/>
          </a:xfrm>
          <a:prstGeom prst="rect">
            <a:avLst/>
          </a:prstGeom>
          <a:noFill/>
        </p:spPr>
        <p:txBody>
          <a:bodyPr wrap="square" rtlCol="0">
            <a:spAutoFit/>
          </a:bodyPr>
          <a:lstStyle/>
          <a:p>
            <a:r>
              <a:rPr lang="en-US" dirty="0">
                <a:solidFill>
                  <a:srgbClr val="202C8F"/>
                </a:solidFill>
              </a:rPr>
              <a:t>Estimated costs for the RADT Program</a:t>
            </a:r>
          </a:p>
          <a:p>
            <a:endParaRPr lang="en-US" dirty="0">
              <a:solidFill>
                <a:srgbClr val="202C8F"/>
              </a:solidFill>
            </a:endParaRPr>
          </a:p>
          <a:p>
            <a:endParaRPr lang="en-US" dirty="0">
              <a:solidFill>
                <a:srgbClr val="202C8F"/>
              </a:solidFill>
            </a:endParaRPr>
          </a:p>
          <a:p>
            <a:endParaRPr lang="en-US" dirty="0">
              <a:solidFill>
                <a:srgbClr val="202C8F"/>
              </a:solidFill>
            </a:endParaRPr>
          </a:p>
          <a:p>
            <a:endParaRPr lang="en-US" dirty="0">
              <a:solidFill>
                <a:schemeClr val="accent6">
                  <a:lumMod val="75000"/>
                </a:schemeClr>
              </a:solidFill>
            </a:endParaRPr>
          </a:p>
        </p:txBody>
      </p:sp>
      <p:sp>
        <p:nvSpPr>
          <p:cNvPr id="5" name="Arrow: Right 4">
            <a:extLst>
              <a:ext uri="{FF2B5EF4-FFF2-40B4-BE49-F238E27FC236}">
                <a16:creationId xmlns:a16="http://schemas.microsoft.com/office/drawing/2014/main" id="{9E632CEB-5840-7B7D-4510-27F7E06BCF2D}"/>
              </a:ext>
            </a:extLst>
          </p:cNvPr>
          <p:cNvSpPr/>
          <p:nvPr/>
        </p:nvSpPr>
        <p:spPr>
          <a:xfrm>
            <a:off x="895351" y="2318387"/>
            <a:ext cx="3149182" cy="179069"/>
          </a:xfrm>
          <a:prstGeom prst="rightArrow">
            <a:avLst/>
          </a:prstGeom>
          <a:solidFill>
            <a:srgbClr val="202C8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solidFill>
                <a:srgbClr val="202C8F"/>
              </a:solidFill>
            </a:endParaRPr>
          </a:p>
        </p:txBody>
      </p:sp>
      <p:pic>
        <p:nvPicPr>
          <p:cNvPr id="6" name="Picture 5" descr="A screenshot of a program">
            <a:extLst>
              <a:ext uri="{FF2B5EF4-FFF2-40B4-BE49-F238E27FC236}">
                <a16:creationId xmlns:a16="http://schemas.microsoft.com/office/drawing/2014/main" id="{1E56F684-D253-26A6-F9DD-2C0E3D51EA5B}"/>
              </a:ext>
            </a:extLst>
          </p:cNvPr>
          <p:cNvPicPr>
            <a:picLocks noChangeAspect="1"/>
          </p:cNvPicPr>
          <p:nvPr/>
        </p:nvPicPr>
        <p:blipFill>
          <a:blip r:embed="rId3"/>
          <a:stretch>
            <a:fillRect/>
          </a:stretch>
        </p:blipFill>
        <p:spPr>
          <a:xfrm>
            <a:off x="4939884" y="881743"/>
            <a:ext cx="7076500" cy="5422342"/>
          </a:xfrm>
          <a:prstGeom prst="rect">
            <a:avLst/>
          </a:prstGeom>
        </p:spPr>
      </p:pic>
    </p:spTree>
    <p:extLst>
      <p:ext uri="{BB962C8B-B14F-4D97-AF65-F5344CB8AC3E}">
        <p14:creationId xmlns:p14="http://schemas.microsoft.com/office/powerpoint/2010/main" val="19245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3E88AE-E659-8EF1-8E53-FC8CA3B6779A}"/>
              </a:ext>
            </a:extLst>
          </p:cNvPr>
          <p:cNvSpPr>
            <a:spLocks noGrp="1"/>
          </p:cNvSpPr>
          <p:nvPr>
            <p:ph idx="1"/>
          </p:nvPr>
        </p:nvSpPr>
        <p:spPr>
          <a:xfrm>
            <a:off x="0" y="0"/>
            <a:ext cx="7400925" cy="6858000"/>
          </a:xfrm>
          <a:solidFill>
            <a:schemeClr val="accent5">
              <a:lumMod val="40000"/>
              <a:lumOff val="60000"/>
            </a:schemeClr>
          </a:solidFill>
        </p:spPr>
        <p:txBody>
          <a:bodyPr>
            <a:normAutofit fontScale="85000" lnSpcReduction="10000"/>
          </a:bodyPr>
          <a:lstStyle/>
          <a:p>
            <a:pPr marL="0" indent="0">
              <a:buNone/>
            </a:pPr>
            <a:endParaRPr lang="en-US" sz="2000" dirty="0"/>
          </a:p>
          <a:p>
            <a:pPr marL="0" indent="0">
              <a:buNone/>
            </a:pPr>
            <a:endParaRPr lang="en-US" sz="2000" dirty="0"/>
          </a:p>
          <a:p>
            <a:pPr marL="0" indent="0">
              <a:buNone/>
            </a:pPr>
            <a:endParaRPr lang="en-US" sz="2000" dirty="0"/>
          </a:p>
          <a:p>
            <a:r>
              <a:rPr lang="en-US" sz="2000" b="1" dirty="0">
                <a:solidFill>
                  <a:srgbClr val="202C8F"/>
                </a:solidFill>
              </a:rPr>
              <a:t>Prerequisites- Coursework </a:t>
            </a:r>
          </a:p>
          <a:p>
            <a:endParaRPr lang="en-US" sz="2000" b="1" dirty="0">
              <a:solidFill>
                <a:srgbClr val="202C8F"/>
              </a:solidFill>
            </a:endParaRPr>
          </a:p>
          <a:p>
            <a:r>
              <a:rPr lang="en-US" sz="2000" b="1" dirty="0">
                <a:solidFill>
                  <a:srgbClr val="202C8F"/>
                </a:solidFill>
              </a:rPr>
              <a:t>Observation- 8 hour minimum in a Radiology department. </a:t>
            </a:r>
            <a:r>
              <a:rPr lang="en-US" sz="2000" b="1" i="1" dirty="0">
                <a:solidFill>
                  <a:srgbClr val="202C8F"/>
                </a:solidFill>
              </a:rPr>
              <a:t>*Optional 40-hour direct patient care work and/or volunteer work. </a:t>
            </a:r>
            <a:r>
              <a:rPr lang="en-US" sz="2000" b="1" dirty="0">
                <a:solidFill>
                  <a:srgbClr val="202C8F"/>
                </a:solidFill>
              </a:rPr>
              <a:t>More points awarded for  observation in a radiology department. See scoring worksheet. </a:t>
            </a:r>
          </a:p>
          <a:p>
            <a:endParaRPr lang="en-US" sz="2000" b="1" dirty="0">
              <a:solidFill>
                <a:srgbClr val="202C8F"/>
              </a:solidFill>
            </a:endParaRPr>
          </a:p>
          <a:p>
            <a:r>
              <a:rPr lang="en-US" sz="2000" b="1" dirty="0">
                <a:solidFill>
                  <a:srgbClr val="202C8F"/>
                </a:solidFill>
              </a:rPr>
              <a:t>3 Letters of Recommendation</a:t>
            </a:r>
          </a:p>
          <a:p>
            <a:pPr marL="0" indent="0">
              <a:buNone/>
            </a:pPr>
            <a:endParaRPr lang="en-US" sz="2000" b="1" dirty="0">
              <a:solidFill>
                <a:srgbClr val="202C8F"/>
              </a:solidFill>
            </a:endParaRPr>
          </a:p>
          <a:p>
            <a:r>
              <a:rPr lang="en-US" sz="2000" b="1" dirty="0">
                <a:solidFill>
                  <a:srgbClr val="202C8F"/>
                </a:solidFill>
              </a:rPr>
              <a:t>Essay </a:t>
            </a:r>
          </a:p>
          <a:p>
            <a:pPr marL="0" indent="0">
              <a:buNone/>
            </a:pPr>
            <a:endParaRPr lang="en-US" sz="2000" b="1" dirty="0">
              <a:solidFill>
                <a:srgbClr val="202C8F"/>
              </a:solidFill>
            </a:endParaRPr>
          </a:p>
          <a:p>
            <a:r>
              <a:rPr lang="en-US" sz="2000" b="1" dirty="0">
                <a:solidFill>
                  <a:srgbClr val="202C8F"/>
                </a:solidFill>
              </a:rPr>
              <a:t>Information Session* If you are applying to the RADT program, you must complete the post questionnaire after watching this video. This link can be found on the WVC RADT webpage</a:t>
            </a:r>
          </a:p>
          <a:p>
            <a:endParaRPr lang="en-US" sz="2000" b="1" dirty="0">
              <a:solidFill>
                <a:srgbClr val="202C8F"/>
              </a:solidFill>
            </a:endParaRPr>
          </a:p>
          <a:p>
            <a:r>
              <a:rPr lang="en-US" sz="2000" b="1" dirty="0">
                <a:solidFill>
                  <a:srgbClr val="202C8F"/>
                </a:solidFill>
              </a:rPr>
              <a:t>Interview * </a:t>
            </a:r>
            <a:r>
              <a:rPr lang="en-US" sz="2000" b="1" i="1" dirty="0">
                <a:solidFill>
                  <a:srgbClr val="202C8F"/>
                </a:solidFill>
              </a:rPr>
              <a:t>Scheduled in January</a:t>
            </a:r>
          </a:p>
          <a:p>
            <a:pPr marL="0" indent="0">
              <a:buNone/>
            </a:pPr>
            <a:endParaRPr lang="en-US" sz="2000" dirty="0">
              <a:solidFill>
                <a:srgbClr val="202C8F"/>
              </a:solidFill>
            </a:endParaRPr>
          </a:p>
          <a:p>
            <a:pPr marL="0" indent="0">
              <a:buNone/>
            </a:pPr>
            <a:r>
              <a:rPr lang="en-US" sz="2000" i="1" dirty="0">
                <a:solidFill>
                  <a:srgbClr val="202C8F"/>
                </a:solidFill>
              </a:rPr>
              <a:t>Once accepted into the program, students must begin the Immunization requirements, Negative Drug Screen, Covid-19 Vaccine, Background Check, Blood-Borne Pathogens training course and CPR for healthcare providers</a:t>
            </a:r>
            <a:r>
              <a:rPr lang="en-US" sz="2000" i="1" dirty="0"/>
              <a:t>. </a:t>
            </a:r>
          </a:p>
        </p:txBody>
      </p:sp>
      <p:sp>
        <p:nvSpPr>
          <p:cNvPr id="7" name="Title 1">
            <a:extLst>
              <a:ext uri="{FF2B5EF4-FFF2-40B4-BE49-F238E27FC236}">
                <a16:creationId xmlns:a16="http://schemas.microsoft.com/office/drawing/2014/main" id="{F36390A9-8C85-8BE2-0471-69F6F0DE8C0F}"/>
              </a:ext>
            </a:extLst>
          </p:cNvPr>
          <p:cNvSpPr txBox="1">
            <a:spLocks/>
          </p:cNvSpPr>
          <p:nvPr/>
        </p:nvSpPr>
        <p:spPr>
          <a:xfrm>
            <a:off x="-740115" y="-114301"/>
            <a:ext cx="8839199" cy="748393"/>
          </a:xfrm>
          <a:prstGeom prst="rect">
            <a:avLst/>
          </a:prstGeom>
        </p:spPr>
        <p:txBody>
          <a:bodyPr vert="horz" lIns="91440" tIns="45720" rIns="91440" bIns="45720" rtlCol="0" anchor="b">
            <a:normAutofit/>
          </a:bodyPr>
          <a:lstStyle>
            <a:lvl1pPr algn="ctr" defTabSz="914400" rtl="0" eaLnBrk="1" latinLnBrk="0" hangingPunct="1">
              <a:lnSpc>
                <a:spcPts val="4875"/>
              </a:lnSpc>
              <a:spcBef>
                <a:spcPct val="0"/>
              </a:spcBef>
              <a:buNone/>
              <a:defRPr sz="3200" b="1" kern="1200" cap="all" baseline="0">
                <a:solidFill>
                  <a:schemeClr val="accent6"/>
                </a:solidFill>
                <a:latin typeface="+mj-lt"/>
                <a:ea typeface="+mj-ea"/>
                <a:cs typeface="+mj-cs"/>
              </a:defRPr>
            </a:lvl1pPr>
          </a:lstStyle>
          <a:p>
            <a:r>
              <a:rPr lang="en-US" dirty="0">
                <a:solidFill>
                  <a:srgbClr val="202C8F"/>
                </a:solidFill>
              </a:rPr>
              <a:t>Admissions Requirements</a:t>
            </a:r>
          </a:p>
        </p:txBody>
      </p:sp>
      <p:pic>
        <p:nvPicPr>
          <p:cNvPr id="4" name="Picture 3" descr="A person sitting at a desk with a computer">
            <a:extLst>
              <a:ext uri="{FF2B5EF4-FFF2-40B4-BE49-F238E27FC236}">
                <a16:creationId xmlns:a16="http://schemas.microsoft.com/office/drawing/2014/main" id="{77438135-4957-7D27-2BB2-5AF369F99793}"/>
              </a:ext>
            </a:extLst>
          </p:cNvPr>
          <p:cNvPicPr>
            <a:picLocks noChangeAspect="1"/>
          </p:cNvPicPr>
          <p:nvPr/>
        </p:nvPicPr>
        <p:blipFill>
          <a:blip r:embed="rId2"/>
          <a:stretch>
            <a:fillRect/>
          </a:stretch>
        </p:blipFill>
        <p:spPr>
          <a:xfrm>
            <a:off x="7400925" y="0"/>
            <a:ext cx="4933950" cy="6858000"/>
          </a:xfrm>
          <a:prstGeom prst="rect">
            <a:avLst/>
          </a:prstGeom>
        </p:spPr>
      </p:pic>
    </p:spTree>
    <p:extLst>
      <p:ext uri="{BB962C8B-B14F-4D97-AF65-F5344CB8AC3E}">
        <p14:creationId xmlns:p14="http://schemas.microsoft.com/office/powerpoint/2010/main" val="4125374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855BD-3B8F-2200-EDF7-8F1AAD591C8A}"/>
              </a:ext>
            </a:extLst>
          </p:cNvPr>
          <p:cNvSpPr/>
          <p:nvPr/>
        </p:nvSpPr>
        <p:spPr>
          <a:xfrm>
            <a:off x="0" y="0"/>
            <a:ext cx="4016829" cy="6858000"/>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2A14C1D-6AD9-B886-10A4-9A1052535D36}"/>
              </a:ext>
            </a:extLst>
          </p:cNvPr>
          <p:cNvSpPr txBox="1">
            <a:spLocks/>
          </p:cNvSpPr>
          <p:nvPr/>
        </p:nvSpPr>
        <p:spPr>
          <a:xfrm>
            <a:off x="162741" y="69394"/>
            <a:ext cx="3384587" cy="2143869"/>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3200" dirty="0">
                <a:solidFill>
                  <a:srgbClr val="202C8F"/>
                </a:solidFill>
              </a:rPr>
              <a:t>Radiologic Technology Admission Page</a:t>
            </a:r>
          </a:p>
        </p:txBody>
      </p:sp>
      <p:sp>
        <p:nvSpPr>
          <p:cNvPr id="10" name="TextBox 9">
            <a:extLst>
              <a:ext uri="{FF2B5EF4-FFF2-40B4-BE49-F238E27FC236}">
                <a16:creationId xmlns:a16="http://schemas.microsoft.com/office/drawing/2014/main" id="{D8C60A09-1BC4-15F1-AAD7-12B18CFA20F3}"/>
              </a:ext>
            </a:extLst>
          </p:cNvPr>
          <p:cNvSpPr txBox="1"/>
          <p:nvPr/>
        </p:nvSpPr>
        <p:spPr>
          <a:xfrm>
            <a:off x="254408" y="1649109"/>
            <a:ext cx="2849336" cy="1200329"/>
          </a:xfrm>
          <a:prstGeom prst="rect">
            <a:avLst/>
          </a:prstGeom>
          <a:noFill/>
        </p:spPr>
        <p:txBody>
          <a:bodyPr wrap="square" rtlCol="0">
            <a:spAutoFit/>
          </a:bodyPr>
          <a:lstStyle/>
          <a:p>
            <a:r>
              <a:rPr lang="en-US" b="1" dirty="0">
                <a:solidFill>
                  <a:srgbClr val="202C8F"/>
                </a:solidFill>
              </a:rPr>
              <a:t>Make a note of the application deadline on the front page. September 1</a:t>
            </a:r>
            <a:r>
              <a:rPr lang="en-US" b="1" baseline="30000" dirty="0">
                <a:solidFill>
                  <a:srgbClr val="202C8F"/>
                </a:solidFill>
              </a:rPr>
              <a:t>st</a:t>
            </a:r>
            <a:r>
              <a:rPr lang="en-US" b="1" dirty="0">
                <a:solidFill>
                  <a:srgbClr val="202C8F"/>
                </a:solidFill>
              </a:rPr>
              <a:t>- November 1st</a:t>
            </a:r>
          </a:p>
        </p:txBody>
      </p:sp>
      <p:pic>
        <p:nvPicPr>
          <p:cNvPr id="3" name="Picture 2" descr="A picture containing person, indoor, clothing, medical equipment">
            <a:extLst>
              <a:ext uri="{FF2B5EF4-FFF2-40B4-BE49-F238E27FC236}">
                <a16:creationId xmlns:a16="http://schemas.microsoft.com/office/drawing/2014/main" id="{E328AB91-389E-748F-4A03-F04374ABD5FB}"/>
              </a:ext>
            </a:extLst>
          </p:cNvPr>
          <p:cNvPicPr>
            <a:picLocks noChangeAspect="1"/>
          </p:cNvPicPr>
          <p:nvPr/>
        </p:nvPicPr>
        <p:blipFill>
          <a:blip r:embed="rId2"/>
          <a:stretch>
            <a:fillRect/>
          </a:stretch>
        </p:blipFill>
        <p:spPr>
          <a:xfrm rot="5400000">
            <a:off x="126135" y="2967307"/>
            <a:ext cx="3764559" cy="4016828"/>
          </a:xfrm>
          <a:prstGeom prst="rect">
            <a:avLst/>
          </a:prstGeom>
        </p:spPr>
      </p:pic>
      <p:pic>
        <p:nvPicPr>
          <p:cNvPr id="8" name="Content Placeholder 7" descr="A screenshot of a computer program">
            <a:extLst>
              <a:ext uri="{FF2B5EF4-FFF2-40B4-BE49-F238E27FC236}">
                <a16:creationId xmlns:a16="http://schemas.microsoft.com/office/drawing/2014/main" id="{385FC02B-7745-A1F8-AE8D-9E5D75EDCE1B}"/>
              </a:ext>
            </a:extLst>
          </p:cNvPr>
          <p:cNvPicPr>
            <a:picLocks noGrp="1" noChangeAspect="1"/>
          </p:cNvPicPr>
          <p:nvPr>
            <p:ph idx="1"/>
          </p:nvPr>
        </p:nvPicPr>
        <p:blipFill>
          <a:blip r:embed="rId3"/>
          <a:stretch>
            <a:fillRect/>
          </a:stretch>
        </p:blipFill>
        <p:spPr>
          <a:xfrm>
            <a:off x="4632979" y="391373"/>
            <a:ext cx="7304613" cy="5984846"/>
          </a:xfrm>
        </p:spPr>
      </p:pic>
      <p:cxnSp>
        <p:nvCxnSpPr>
          <p:cNvPr id="11" name="Straight Arrow Connector 10">
            <a:extLst>
              <a:ext uri="{FF2B5EF4-FFF2-40B4-BE49-F238E27FC236}">
                <a16:creationId xmlns:a16="http://schemas.microsoft.com/office/drawing/2014/main" id="{1FF205FC-28FA-4DF5-5600-05C0561F1C0F}"/>
              </a:ext>
            </a:extLst>
          </p:cNvPr>
          <p:cNvCxnSpPr>
            <a:cxnSpLocks/>
          </p:cNvCxnSpPr>
          <p:nvPr/>
        </p:nvCxnSpPr>
        <p:spPr>
          <a:xfrm flipV="1">
            <a:off x="8736646" y="4066155"/>
            <a:ext cx="1122947" cy="2510590"/>
          </a:xfrm>
          <a:prstGeom prst="straightConnector1">
            <a:avLst/>
          </a:prstGeom>
          <a:ln>
            <a:solidFill>
              <a:schemeClr val="accent1">
                <a:lumMod val="5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7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9F29B-7044-E437-88B7-F2E3515C7335}"/>
              </a:ext>
            </a:extLst>
          </p:cNvPr>
          <p:cNvSpPr/>
          <p:nvPr/>
        </p:nvSpPr>
        <p:spPr>
          <a:xfrm>
            <a:off x="0" y="3478"/>
            <a:ext cx="3747407" cy="6858000"/>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E9F0DD4-0104-3571-C327-A3CC08F34D27}"/>
              </a:ext>
            </a:extLst>
          </p:cNvPr>
          <p:cNvSpPr txBox="1">
            <a:spLocks/>
          </p:cNvSpPr>
          <p:nvPr/>
        </p:nvSpPr>
        <p:spPr>
          <a:xfrm>
            <a:off x="107005" y="220046"/>
            <a:ext cx="3384587" cy="2143869"/>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3200" dirty="0">
                <a:solidFill>
                  <a:srgbClr val="202C8F"/>
                </a:solidFill>
              </a:rPr>
              <a:t>Radiologic Technology Evaluation and Selection Tab</a:t>
            </a:r>
          </a:p>
        </p:txBody>
      </p:sp>
      <p:sp>
        <p:nvSpPr>
          <p:cNvPr id="2" name="TextBox 1">
            <a:extLst>
              <a:ext uri="{FF2B5EF4-FFF2-40B4-BE49-F238E27FC236}">
                <a16:creationId xmlns:a16="http://schemas.microsoft.com/office/drawing/2014/main" id="{C9395F6B-0D49-FAF2-8977-1C41467AC713}"/>
              </a:ext>
            </a:extLst>
          </p:cNvPr>
          <p:cNvSpPr txBox="1"/>
          <p:nvPr/>
        </p:nvSpPr>
        <p:spPr>
          <a:xfrm>
            <a:off x="230991" y="2195465"/>
            <a:ext cx="2669721" cy="923330"/>
          </a:xfrm>
          <a:prstGeom prst="rect">
            <a:avLst/>
          </a:prstGeom>
          <a:noFill/>
        </p:spPr>
        <p:txBody>
          <a:bodyPr wrap="square" rtlCol="0">
            <a:spAutoFit/>
          </a:bodyPr>
          <a:lstStyle/>
          <a:p>
            <a:r>
              <a:rPr lang="en-US" dirty="0">
                <a:solidFill>
                  <a:srgbClr val="202C8F"/>
                </a:solidFill>
              </a:rPr>
              <a:t>All requirements must be completed prior to applying to the program </a:t>
            </a:r>
          </a:p>
        </p:txBody>
      </p:sp>
      <p:pic>
        <p:nvPicPr>
          <p:cNvPr id="4" name="Picture 3" descr="A person looking at a person lying on a medical machine">
            <a:extLst>
              <a:ext uri="{FF2B5EF4-FFF2-40B4-BE49-F238E27FC236}">
                <a16:creationId xmlns:a16="http://schemas.microsoft.com/office/drawing/2014/main" id="{39828E43-2781-3BE5-B24E-72D5CC8808FA}"/>
              </a:ext>
            </a:extLst>
          </p:cNvPr>
          <p:cNvPicPr>
            <a:picLocks noChangeAspect="1"/>
          </p:cNvPicPr>
          <p:nvPr/>
        </p:nvPicPr>
        <p:blipFill>
          <a:blip r:embed="rId2"/>
          <a:stretch>
            <a:fillRect/>
          </a:stretch>
        </p:blipFill>
        <p:spPr>
          <a:xfrm>
            <a:off x="-1" y="3827643"/>
            <a:ext cx="3747407" cy="3026879"/>
          </a:xfrm>
          <a:prstGeom prst="rect">
            <a:avLst/>
          </a:prstGeom>
        </p:spPr>
      </p:pic>
      <p:sp>
        <p:nvSpPr>
          <p:cNvPr id="3" name="TextBox 2">
            <a:extLst>
              <a:ext uri="{FF2B5EF4-FFF2-40B4-BE49-F238E27FC236}">
                <a16:creationId xmlns:a16="http://schemas.microsoft.com/office/drawing/2014/main" id="{A7770238-0B27-1E3A-B345-7A191597C7DB}"/>
              </a:ext>
            </a:extLst>
          </p:cNvPr>
          <p:cNvSpPr txBox="1"/>
          <p:nvPr/>
        </p:nvSpPr>
        <p:spPr>
          <a:xfrm>
            <a:off x="0" y="3146792"/>
            <a:ext cx="3384587" cy="430887"/>
          </a:xfrm>
          <a:prstGeom prst="rect">
            <a:avLst/>
          </a:prstGeom>
          <a:noFill/>
        </p:spPr>
        <p:txBody>
          <a:bodyPr wrap="square" rtlCol="0">
            <a:spAutoFit/>
          </a:bodyPr>
          <a:lstStyle/>
          <a:p>
            <a:r>
              <a:rPr lang="en-US" sz="1100" dirty="0">
                <a:solidFill>
                  <a:srgbClr val="202C8F"/>
                </a:solidFill>
              </a:rPr>
              <a:t>*Students can still apply to the program if completing final prerequisites in the fall quarter*</a:t>
            </a:r>
          </a:p>
        </p:txBody>
      </p:sp>
      <p:pic>
        <p:nvPicPr>
          <p:cNvPr id="11" name="Content Placeholder 10" descr="A screenshot of a computer">
            <a:extLst>
              <a:ext uri="{FF2B5EF4-FFF2-40B4-BE49-F238E27FC236}">
                <a16:creationId xmlns:a16="http://schemas.microsoft.com/office/drawing/2014/main" id="{CD86700B-6D47-2D43-174F-9524132A460D}"/>
              </a:ext>
            </a:extLst>
          </p:cNvPr>
          <p:cNvPicPr>
            <a:picLocks noGrp="1" noChangeAspect="1"/>
          </p:cNvPicPr>
          <p:nvPr>
            <p:ph idx="1"/>
          </p:nvPr>
        </p:nvPicPr>
        <p:blipFill rotWithShape="1">
          <a:blip r:embed="rId3"/>
          <a:srcRect l="71578" b="2276"/>
          <a:stretch/>
        </p:blipFill>
        <p:spPr>
          <a:xfrm>
            <a:off x="9047746" y="391663"/>
            <a:ext cx="1870019" cy="5510257"/>
          </a:xfrm>
        </p:spPr>
      </p:pic>
      <p:cxnSp>
        <p:nvCxnSpPr>
          <p:cNvPr id="12" name="Straight Arrow Connector 11">
            <a:extLst>
              <a:ext uri="{FF2B5EF4-FFF2-40B4-BE49-F238E27FC236}">
                <a16:creationId xmlns:a16="http://schemas.microsoft.com/office/drawing/2014/main" id="{459C7824-506C-C3C4-B347-2A307A7D65CF}"/>
              </a:ext>
            </a:extLst>
          </p:cNvPr>
          <p:cNvCxnSpPr>
            <a:cxnSpLocks/>
          </p:cNvCxnSpPr>
          <p:nvPr/>
        </p:nvCxnSpPr>
        <p:spPr>
          <a:xfrm flipH="1" flipV="1">
            <a:off x="9812508" y="956080"/>
            <a:ext cx="1352797" cy="1161478"/>
          </a:xfrm>
          <a:prstGeom prst="straightConnector1">
            <a:avLst/>
          </a:prstGeom>
          <a:ln>
            <a:solidFill>
              <a:schemeClr val="accent1">
                <a:lumMod val="5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6" name="Picture 15" descr="A screenshot of a computer">
            <a:extLst>
              <a:ext uri="{FF2B5EF4-FFF2-40B4-BE49-F238E27FC236}">
                <a16:creationId xmlns:a16="http://schemas.microsoft.com/office/drawing/2014/main" id="{314AD1D3-2D23-C72F-DEFA-D116850E5219}"/>
              </a:ext>
            </a:extLst>
          </p:cNvPr>
          <p:cNvPicPr>
            <a:picLocks noChangeAspect="1"/>
          </p:cNvPicPr>
          <p:nvPr/>
        </p:nvPicPr>
        <p:blipFill>
          <a:blip r:embed="rId4"/>
          <a:stretch>
            <a:fillRect/>
          </a:stretch>
        </p:blipFill>
        <p:spPr>
          <a:xfrm>
            <a:off x="4013835" y="245341"/>
            <a:ext cx="4767481" cy="4505368"/>
          </a:xfrm>
          <a:prstGeom prst="rect">
            <a:avLst/>
          </a:prstGeom>
        </p:spPr>
      </p:pic>
    </p:spTree>
    <p:extLst>
      <p:ext uri="{BB962C8B-B14F-4D97-AF65-F5344CB8AC3E}">
        <p14:creationId xmlns:p14="http://schemas.microsoft.com/office/powerpoint/2010/main" val="758631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2" name="Slide Number Placeholder 4" hidden="1">
            <a:extLst>
              <a:ext uri="{FF2B5EF4-FFF2-40B4-BE49-F238E27FC236}">
                <a16:creationId xmlns:a16="http://schemas.microsoft.com/office/drawing/2014/main" id="{0743BCED-ACEC-70FD-7547-10823A2355E8}"/>
              </a:ext>
            </a:extLst>
          </p:cNvPr>
          <p:cNvSpPr>
            <a:spLocks noGrp="1"/>
          </p:cNvSpPr>
          <p:nvPr>
            <p:ph type="sldNum" sz="quarter" idx="4294967295"/>
          </p:nvPr>
        </p:nvSpPr>
        <p:spPr>
          <a:xfrm>
            <a:off x="11204575" y="457200"/>
            <a:ext cx="987425" cy="274638"/>
          </a:xfrm>
        </p:spPr>
        <p:txBody>
          <a:bodyPr/>
          <a:lstStyle/>
          <a:p>
            <a:pPr>
              <a:spcAft>
                <a:spcPts val="600"/>
              </a:spcAft>
            </a:pPr>
            <a:fld id="{48F63A3B-78C7-47BE-AE5E-E10140E04643}" type="slidenum">
              <a:rPr lang="en-US" dirty="0"/>
              <a:pPr>
                <a:spcAft>
                  <a:spcPts val="600"/>
                </a:spcAft>
              </a:pPr>
              <a:t>2</a:t>
            </a:fld>
            <a:endParaRPr lang="en-US"/>
          </a:p>
        </p:txBody>
      </p:sp>
      <p:pic>
        <p:nvPicPr>
          <p:cNvPr id="5" name="Picture 4" descr="Blue letters on a black background&#10;&#10;Description automatically generated with medium confidence">
            <a:extLst>
              <a:ext uri="{FF2B5EF4-FFF2-40B4-BE49-F238E27FC236}">
                <a16:creationId xmlns:a16="http://schemas.microsoft.com/office/drawing/2014/main" id="{5F4CA003-3F4C-99DF-8668-58BCF306D69C}"/>
              </a:ext>
            </a:extLst>
          </p:cNvPr>
          <p:cNvPicPr>
            <a:picLocks noChangeAspect="1"/>
          </p:cNvPicPr>
          <p:nvPr/>
        </p:nvPicPr>
        <p:blipFill>
          <a:blip r:embed="rId2"/>
          <a:stretch>
            <a:fillRect/>
          </a:stretch>
        </p:blipFill>
        <p:spPr>
          <a:xfrm>
            <a:off x="2386694" y="279080"/>
            <a:ext cx="3748939" cy="1002842"/>
          </a:xfrm>
          <a:prstGeom prst="rect">
            <a:avLst/>
          </a:prstGeom>
          <a:noFill/>
        </p:spPr>
      </p:pic>
      <p:sp>
        <p:nvSpPr>
          <p:cNvPr id="6" name="TextBox 5">
            <a:extLst>
              <a:ext uri="{FF2B5EF4-FFF2-40B4-BE49-F238E27FC236}">
                <a16:creationId xmlns:a16="http://schemas.microsoft.com/office/drawing/2014/main" id="{DAC1E256-9FF7-C026-9C4B-35C9EA6D6E76}"/>
              </a:ext>
            </a:extLst>
          </p:cNvPr>
          <p:cNvSpPr txBox="1"/>
          <p:nvPr/>
        </p:nvSpPr>
        <p:spPr>
          <a:xfrm>
            <a:off x="966376" y="5091508"/>
            <a:ext cx="4053840" cy="1692771"/>
          </a:xfrm>
          <a:prstGeom prst="rect">
            <a:avLst/>
          </a:prstGeom>
          <a:noFill/>
        </p:spPr>
        <p:txBody>
          <a:bodyPr wrap="square" rtlCol="0">
            <a:spAutoFit/>
          </a:bodyPr>
          <a:lstStyle/>
          <a:p>
            <a:r>
              <a:rPr lang="en-US" sz="2000" dirty="0">
                <a:solidFill>
                  <a:srgbClr val="202C8F"/>
                </a:solidFill>
              </a:rPr>
              <a:t>Claire Tompkins RT (R) M.H.A.</a:t>
            </a:r>
          </a:p>
          <a:p>
            <a:r>
              <a:rPr lang="en-US" sz="2000" dirty="0">
                <a:solidFill>
                  <a:srgbClr val="202C8F"/>
                </a:solidFill>
              </a:rPr>
              <a:t>Program Director </a:t>
            </a:r>
          </a:p>
          <a:p>
            <a:r>
              <a:rPr lang="en-US" sz="2000" dirty="0">
                <a:solidFill>
                  <a:srgbClr val="202C8F"/>
                </a:solidFill>
              </a:rPr>
              <a:t>Full Time Faculty</a:t>
            </a:r>
          </a:p>
          <a:p>
            <a:endParaRPr lang="en-US" sz="4400" dirty="0">
              <a:solidFill>
                <a:srgbClr val="202C8F"/>
              </a:solidFill>
            </a:endParaRPr>
          </a:p>
        </p:txBody>
      </p:sp>
      <p:sp>
        <p:nvSpPr>
          <p:cNvPr id="9" name="Rectangle 8">
            <a:extLst>
              <a:ext uri="{FF2B5EF4-FFF2-40B4-BE49-F238E27FC236}">
                <a16:creationId xmlns:a16="http://schemas.microsoft.com/office/drawing/2014/main" id="{2BA0701A-C3EC-BE0B-992A-200386129D16}"/>
              </a:ext>
            </a:extLst>
          </p:cNvPr>
          <p:cNvSpPr/>
          <p:nvPr/>
        </p:nvSpPr>
        <p:spPr>
          <a:xfrm>
            <a:off x="6246564" y="0"/>
            <a:ext cx="5945436" cy="6858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Athletic Icon Logo">
            <a:extLst>
              <a:ext uri="{FF2B5EF4-FFF2-40B4-BE49-F238E27FC236}">
                <a16:creationId xmlns:a16="http://schemas.microsoft.com/office/drawing/2014/main" id="{9244F32E-C169-84B6-BF76-C8FE84F24E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695"/>
          <a:stretch/>
        </p:blipFill>
        <p:spPr bwMode="auto">
          <a:xfrm>
            <a:off x="6812861" y="457200"/>
            <a:ext cx="5379139" cy="640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earing glasses and a white coat">
            <a:extLst>
              <a:ext uri="{FF2B5EF4-FFF2-40B4-BE49-F238E27FC236}">
                <a16:creationId xmlns:a16="http://schemas.microsoft.com/office/drawing/2014/main" id="{9A5A49AF-A887-9F68-1FC8-EB464F93C65F}"/>
              </a:ext>
            </a:extLst>
          </p:cNvPr>
          <p:cNvPicPr>
            <a:picLocks noChangeAspect="1"/>
          </p:cNvPicPr>
          <p:nvPr/>
        </p:nvPicPr>
        <p:blipFill>
          <a:blip r:embed="rId4"/>
          <a:stretch>
            <a:fillRect/>
          </a:stretch>
        </p:blipFill>
        <p:spPr>
          <a:xfrm>
            <a:off x="1065870" y="1846703"/>
            <a:ext cx="3195294" cy="3109016"/>
          </a:xfrm>
          <a:prstGeom prst="rect">
            <a:avLst/>
          </a:prstGeom>
        </p:spPr>
      </p:pic>
    </p:spTree>
    <p:extLst>
      <p:ext uri="{BB962C8B-B14F-4D97-AF65-F5344CB8AC3E}">
        <p14:creationId xmlns:p14="http://schemas.microsoft.com/office/powerpoint/2010/main" val="1512167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855BD-3B8F-2200-EDF7-8F1AAD591C8A}"/>
              </a:ext>
            </a:extLst>
          </p:cNvPr>
          <p:cNvSpPr/>
          <p:nvPr/>
        </p:nvSpPr>
        <p:spPr>
          <a:xfrm>
            <a:off x="0" y="0"/>
            <a:ext cx="4016829" cy="6858000"/>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2A14C1D-6AD9-B886-10A4-9A1052535D36}"/>
              </a:ext>
            </a:extLst>
          </p:cNvPr>
          <p:cNvSpPr txBox="1">
            <a:spLocks/>
          </p:cNvSpPr>
          <p:nvPr/>
        </p:nvSpPr>
        <p:spPr>
          <a:xfrm>
            <a:off x="162741" y="69394"/>
            <a:ext cx="3384587" cy="2143869"/>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3200" dirty="0">
                <a:solidFill>
                  <a:srgbClr val="202C8F"/>
                </a:solidFill>
              </a:rPr>
              <a:t>Radiologic Technology Admission Page</a:t>
            </a:r>
          </a:p>
        </p:txBody>
      </p:sp>
      <p:sp>
        <p:nvSpPr>
          <p:cNvPr id="10" name="TextBox 9">
            <a:extLst>
              <a:ext uri="{FF2B5EF4-FFF2-40B4-BE49-F238E27FC236}">
                <a16:creationId xmlns:a16="http://schemas.microsoft.com/office/drawing/2014/main" id="{D8C60A09-1BC4-15F1-AAD7-12B18CFA20F3}"/>
              </a:ext>
            </a:extLst>
          </p:cNvPr>
          <p:cNvSpPr txBox="1"/>
          <p:nvPr/>
        </p:nvSpPr>
        <p:spPr>
          <a:xfrm>
            <a:off x="254408" y="1649109"/>
            <a:ext cx="2849336" cy="1200329"/>
          </a:xfrm>
          <a:prstGeom prst="rect">
            <a:avLst/>
          </a:prstGeom>
          <a:noFill/>
        </p:spPr>
        <p:txBody>
          <a:bodyPr wrap="square" rtlCol="0">
            <a:spAutoFit/>
          </a:bodyPr>
          <a:lstStyle/>
          <a:p>
            <a:r>
              <a:rPr lang="en-US" b="1" dirty="0">
                <a:solidFill>
                  <a:srgbClr val="202C8F"/>
                </a:solidFill>
              </a:rPr>
              <a:t>Make a note of the application deadline on the front page. September 1</a:t>
            </a:r>
            <a:r>
              <a:rPr lang="en-US" b="1" baseline="30000" dirty="0">
                <a:solidFill>
                  <a:srgbClr val="202C8F"/>
                </a:solidFill>
              </a:rPr>
              <a:t>st</a:t>
            </a:r>
            <a:r>
              <a:rPr lang="en-US" b="1" dirty="0">
                <a:solidFill>
                  <a:srgbClr val="202C8F"/>
                </a:solidFill>
              </a:rPr>
              <a:t>- November 1st</a:t>
            </a:r>
          </a:p>
        </p:txBody>
      </p:sp>
      <p:pic>
        <p:nvPicPr>
          <p:cNvPr id="3" name="Picture 2" descr="A picture containing person, indoor, clothing, medical equipment">
            <a:extLst>
              <a:ext uri="{FF2B5EF4-FFF2-40B4-BE49-F238E27FC236}">
                <a16:creationId xmlns:a16="http://schemas.microsoft.com/office/drawing/2014/main" id="{E328AB91-389E-748F-4A03-F04374ABD5FB}"/>
              </a:ext>
            </a:extLst>
          </p:cNvPr>
          <p:cNvPicPr>
            <a:picLocks noChangeAspect="1"/>
          </p:cNvPicPr>
          <p:nvPr/>
        </p:nvPicPr>
        <p:blipFill>
          <a:blip r:embed="rId2"/>
          <a:stretch>
            <a:fillRect/>
          </a:stretch>
        </p:blipFill>
        <p:spPr>
          <a:xfrm rot="5400000">
            <a:off x="126135" y="2967307"/>
            <a:ext cx="3764559" cy="4016828"/>
          </a:xfrm>
          <a:prstGeom prst="rect">
            <a:avLst/>
          </a:prstGeom>
        </p:spPr>
      </p:pic>
      <p:pic>
        <p:nvPicPr>
          <p:cNvPr id="9" name="Content Placeholder 8" descr="A screenshot of a computer">
            <a:extLst>
              <a:ext uri="{FF2B5EF4-FFF2-40B4-BE49-F238E27FC236}">
                <a16:creationId xmlns:a16="http://schemas.microsoft.com/office/drawing/2014/main" id="{104B0641-4E93-3B8C-6E61-0D4B91852FFA}"/>
              </a:ext>
            </a:extLst>
          </p:cNvPr>
          <p:cNvPicPr>
            <a:picLocks noGrp="1" noChangeAspect="1"/>
          </p:cNvPicPr>
          <p:nvPr>
            <p:ph idx="1"/>
          </p:nvPr>
        </p:nvPicPr>
        <p:blipFill>
          <a:blip r:embed="rId3"/>
          <a:stretch>
            <a:fillRect/>
          </a:stretch>
        </p:blipFill>
        <p:spPr>
          <a:xfrm>
            <a:off x="4434528" y="413918"/>
            <a:ext cx="7503064" cy="6091155"/>
          </a:xfrm>
        </p:spPr>
      </p:pic>
      <p:cxnSp>
        <p:nvCxnSpPr>
          <p:cNvPr id="12" name="Straight Arrow Connector 11">
            <a:extLst>
              <a:ext uri="{FF2B5EF4-FFF2-40B4-BE49-F238E27FC236}">
                <a16:creationId xmlns:a16="http://schemas.microsoft.com/office/drawing/2014/main" id="{C746FD89-21E2-14A2-84E9-075050231755}"/>
              </a:ext>
            </a:extLst>
          </p:cNvPr>
          <p:cNvCxnSpPr>
            <a:cxnSpLocks/>
          </p:cNvCxnSpPr>
          <p:nvPr/>
        </p:nvCxnSpPr>
        <p:spPr>
          <a:xfrm flipV="1">
            <a:off x="4121708" y="2986627"/>
            <a:ext cx="1122947" cy="2510590"/>
          </a:xfrm>
          <a:prstGeom prst="straightConnector1">
            <a:avLst/>
          </a:prstGeom>
          <a:ln>
            <a:solidFill>
              <a:schemeClr val="accent1">
                <a:lumMod val="5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957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1D809E-1556-95A5-CA32-144CC32589A9}"/>
              </a:ext>
            </a:extLst>
          </p:cNvPr>
          <p:cNvSpPr txBox="1"/>
          <p:nvPr/>
        </p:nvSpPr>
        <p:spPr>
          <a:xfrm>
            <a:off x="0" y="0"/>
            <a:ext cx="12192000" cy="6832640"/>
          </a:xfrm>
          <a:prstGeom prst="rect">
            <a:avLst/>
          </a:prstGeom>
          <a:solidFill>
            <a:schemeClr val="accent5">
              <a:lumMod val="40000"/>
              <a:lumOff val="60000"/>
            </a:schemeClr>
          </a:solidFill>
        </p:spPr>
        <p:txBody>
          <a:bodyPr wrap="square" rtlCol="0">
            <a:spAutoFit/>
          </a:bodyPr>
          <a:lstStyle/>
          <a:p>
            <a:r>
              <a:rPr lang="en-US" b="1" dirty="0">
                <a:solidFill>
                  <a:schemeClr val="accent6">
                    <a:lumMod val="75000"/>
                  </a:schemeClr>
                </a:solidFill>
              </a:rPr>
              <a:t>						</a:t>
            </a:r>
            <a:r>
              <a:rPr lang="en-US" sz="2400" b="1" dirty="0">
                <a:solidFill>
                  <a:schemeClr val="accent6">
                    <a:lumMod val="75000"/>
                  </a:schemeClr>
                </a:solidFill>
              </a:rPr>
              <a:t>	</a:t>
            </a:r>
            <a:r>
              <a:rPr lang="en-US" sz="2400" b="1" dirty="0">
                <a:solidFill>
                  <a:srgbClr val="202C8F"/>
                </a:solidFill>
              </a:rPr>
              <a:t> RADT Program Prerequisites </a:t>
            </a:r>
            <a:r>
              <a:rPr lang="en-US" b="1" dirty="0">
                <a:solidFill>
                  <a:schemeClr val="accent6">
                    <a:lumMod val="75000"/>
                  </a:schemeClr>
                </a:solidFill>
              </a:rPr>
              <a:t>		</a:t>
            </a:r>
            <a:endParaRPr lang="en-US" b="1" dirty="0">
              <a:solidFill>
                <a:srgbClr val="202C8F"/>
              </a:solidFill>
            </a:endParaRPr>
          </a:p>
          <a:p>
            <a:endParaRPr lang="en-US" b="1" dirty="0">
              <a:solidFill>
                <a:schemeClr val="accent6">
                  <a:lumMod val="50000"/>
                </a:schemeClr>
              </a:solidFill>
            </a:endParaRPr>
          </a:p>
          <a:p>
            <a:endParaRPr lang="en-US" b="1" dirty="0">
              <a:solidFill>
                <a:schemeClr val="accent6">
                  <a:lumMod val="50000"/>
                </a:schemeClr>
              </a:solidFill>
            </a:endParaRP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43C1587D-E693-031D-64F4-71665B22B077}"/>
              </a:ext>
            </a:extLst>
          </p:cNvPr>
          <p:cNvSpPr txBox="1"/>
          <p:nvPr/>
        </p:nvSpPr>
        <p:spPr>
          <a:xfrm>
            <a:off x="523025" y="0"/>
            <a:ext cx="5115775" cy="584775"/>
          </a:xfrm>
          <a:prstGeom prst="rect">
            <a:avLst/>
          </a:prstGeom>
          <a:noFill/>
        </p:spPr>
        <p:txBody>
          <a:bodyPr wrap="square" rtlCol="0">
            <a:spAutoFit/>
          </a:bodyPr>
          <a:lstStyle/>
          <a:p>
            <a:r>
              <a:rPr lang="en-US" sz="1600" dirty="0">
                <a:solidFill>
                  <a:srgbClr val="202C8F"/>
                </a:solidFill>
              </a:rPr>
              <a:t>*Contact an Allied Health Navigator to have transfer credits</a:t>
            </a:r>
          </a:p>
          <a:p>
            <a:r>
              <a:rPr lang="en-US" sz="1600" dirty="0">
                <a:solidFill>
                  <a:srgbClr val="202C8F"/>
                </a:solidFill>
              </a:rPr>
              <a:t>Evaluated. Found on the admission page</a:t>
            </a:r>
          </a:p>
        </p:txBody>
      </p:sp>
      <p:pic>
        <p:nvPicPr>
          <p:cNvPr id="5" name="Picture 4" descr="A screenshot of a computer program">
            <a:extLst>
              <a:ext uri="{FF2B5EF4-FFF2-40B4-BE49-F238E27FC236}">
                <a16:creationId xmlns:a16="http://schemas.microsoft.com/office/drawing/2014/main" id="{56595E8C-CF15-6F2E-E2AE-2D5323779A49}"/>
              </a:ext>
            </a:extLst>
          </p:cNvPr>
          <p:cNvPicPr>
            <a:picLocks noChangeAspect="1"/>
          </p:cNvPicPr>
          <p:nvPr/>
        </p:nvPicPr>
        <p:blipFill>
          <a:blip r:embed="rId2"/>
          <a:stretch>
            <a:fillRect/>
          </a:stretch>
        </p:blipFill>
        <p:spPr>
          <a:xfrm>
            <a:off x="104273" y="1134067"/>
            <a:ext cx="4468151" cy="5127047"/>
          </a:xfrm>
          <a:prstGeom prst="rect">
            <a:avLst/>
          </a:prstGeom>
        </p:spPr>
      </p:pic>
      <p:cxnSp>
        <p:nvCxnSpPr>
          <p:cNvPr id="10" name="Straight Arrow Connector 9">
            <a:extLst>
              <a:ext uri="{FF2B5EF4-FFF2-40B4-BE49-F238E27FC236}">
                <a16:creationId xmlns:a16="http://schemas.microsoft.com/office/drawing/2014/main" id="{49641ACF-37BF-F30B-A765-89B5BCED8F03}"/>
              </a:ext>
            </a:extLst>
          </p:cNvPr>
          <p:cNvCxnSpPr/>
          <p:nvPr/>
        </p:nvCxnSpPr>
        <p:spPr>
          <a:xfrm flipH="1" flipV="1">
            <a:off x="1058780" y="1900990"/>
            <a:ext cx="826168" cy="826168"/>
          </a:xfrm>
          <a:prstGeom prst="straightConnector1">
            <a:avLst/>
          </a:prstGeom>
          <a:ln>
            <a:solidFill>
              <a:schemeClr val="accent1">
                <a:lumMod val="50000"/>
              </a:schemeClr>
            </a:solidFill>
            <a:tailEnd type="triangle"/>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DC81D49-DDDA-B7D8-5BE5-F1A6CA4E8833}"/>
              </a:ext>
            </a:extLst>
          </p:cNvPr>
          <p:cNvCxnSpPr>
            <a:cxnSpLocks/>
          </p:cNvCxnSpPr>
          <p:nvPr/>
        </p:nvCxnSpPr>
        <p:spPr>
          <a:xfrm flipH="1">
            <a:off x="3907612" y="5566611"/>
            <a:ext cx="1257047" cy="604266"/>
          </a:xfrm>
          <a:prstGeom prst="straightConnector1">
            <a:avLst/>
          </a:prstGeom>
          <a:ln>
            <a:solidFill>
              <a:schemeClr val="accent1">
                <a:lumMod val="50000"/>
              </a:schemeClr>
            </a:solidFill>
            <a:tailEnd type="triangle"/>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descr="A checklist with text and images&#10;&#10;Description automatically generated">
            <a:extLst>
              <a:ext uri="{FF2B5EF4-FFF2-40B4-BE49-F238E27FC236}">
                <a16:creationId xmlns:a16="http://schemas.microsoft.com/office/drawing/2014/main" id="{C29D7F47-736E-3E97-0727-5FF8B8121428}"/>
              </a:ext>
            </a:extLst>
          </p:cNvPr>
          <p:cNvPicPr>
            <a:picLocks noChangeAspect="1"/>
          </p:cNvPicPr>
          <p:nvPr/>
        </p:nvPicPr>
        <p:blipFill>
          <a:blip r:embed="rId3"/>
          <a:stretch>
            <a:fillRect/>
          </a:stretch>
        </p:blipFill>
        <p:spPr>
          <a:xfrm>
            <a:off x="6161825" y="441095"/>
            <a:ext cx="4845704" cy="6399627"/>
          </a:xfrm>
          <a:prstGeom prst="rect">
            <a:avLst/>
          </a:prstGeom>
        </p:spPr>
      </p:pic>
    </p:spTree>
    <p:extLst>
      <p:ext uri="{BB962C8B-B14F-4D97-AF65-F5344CB8AC3E}">
        <p14:creationId xmlns:p14="http://schemas.microsoft.com/office/powerpoint/2010/main" val="1665705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F1FC9-99E0-3F35-CDB5-DAAE064845E7}"/>
              </a:ext>
            </a:extLst>
          </p:cNvPr>
          <p:cNvSpPr>
            <a:spLocks noGrp="1"/>
          </p:cNvSpPr>
          <p:nvPr>
            <p:ph idx="1"/>
          </p:nvPr>
        </p:nvSpPr>
        <p:spPr>
          <a:xfrm>
            <a:off x="6305550" y="285750"/>
            <a:ext cx="5886450" cy="6572250"/>
          </a:xfrm>
          <a:solidFill>
            <a:schemeClr val="accent5">
              <a:lumMod val="40000"/>
              <a:lumOff val="60000"/>
            </a:schemeClr>
          </a:solidFill>
        </p:spPr>
        <p:txBody>
          <a:bodyPr>
            <a:normAutofit/>
          </a:bodyPr>
          <a:lstStyle/>
          <a:p>
            <a:pPr marL="0" indent="0">
              <a:buNone/>
            </a:pPr>
            <a:endParaRPr lang="en-US" sz="1800" b="1" dirty="0">
              <a:solidFill>
                <a:srgbClr val="202C8F"/>
              </a:solidFill>
            </a:endParaRPr>
          </a:p>
          <a:p>
            <a:pPr marL="0" indent="0">
              <a:buNone/>
            </a:pPr>
            <a:endParaRPr lang="en-US" sz="1800" b="1" dirty="0">
              <a:solidFill>
                <a:srgbClr val="202C8F"/>
              </a:solidFill>
            </a:endParaRPr>
          </a:p>
          <a:p>
            <a:pPr marL="0" indent="0">
              <a:buNone/>
            </a:pPr>
            <a:endParaRPr lang="en-US" sz="1800" b="1" dirty="0">
              <a:solidFill>
                <a:srgbClr val="202C8F"/>
              </a:solidFill>
            </a:endParaRPr>
          </a:p>
          <a:p>
            <a:pPr marL="0" indent="0">
              <a:buNone/>
            </a:pPr>
            <a:endParaRPr lang="en-US" sz="1800" b="1" dirty="0">
              <a:solidFill>
                <a:srgbClr val="202C8F"/>
              </a:solidFill>
            </a:endParaRPr>
          </a:p>
          <a:p>
            <a:pPr marL="0" indent="0">
              <a:buNone/>
            </a:pPr>
            <a:r>
              <a:rPr lang="en-US" sz="1800" dirty="0">
                <a:solidFill>
                  <a:srgbClr val="202C8F"/>
                </a:solidFill>
              </a:rPr>
              <a:t>It is necessary for all interested applicants to be informed about the role of the Radiologic Technologist. The program </a:t>
            </a:r>
            <a:r>
              <a:rPr lang="en-US" sz="1800" b="1" i="1" dirty="0">
                <a:solidFill>
                  <a:srgbClr val="202C8F"/>
                </a:solidFill>
              </a:rPr>
              <a:t>requires*</a:t>
            </a:r>
            <a:r>
              <a:rPr lang="en-US" sz="1800" dirty="0">
                <a:solidFill>
                  <a:srgbClr val="202C8F"/>
                </a:solidFill>
              </a:rPr>
              <a:t> applicants to observe a minimum of 8-hours in a radiology department. </a:t>
            </a:r>
          </a:p>
          <a:p>
            <a:pPr marL="0" indent="0">
              <a:buNone/>
            </a:pPr>
            <a:r>
              <a:rPr lang="en-US" sz="1800" b="1" dirty="0">
                <a:solidFill>
                  <a:srgbClr val="202C8F"/>
                </a:solidFill>
              </a:rPr>
              <a:t>Applicants will need to download the Observation &amp; Confidentiality forms located on the website under the forms tab and bring them for an RT to fill out. </a:t>
            </a:r>
            <a:r>
              <a:rPr lang="en-US" sz="1200" b="1" dirty="0">
                <a:solidFill>
                  <a:srgbClr val="202C8F"/>
                </a:solidFill>
              </a:rPr>
              <a:t>* If the student breaks up the 8-hour observation between 2 sites or 2 days, an additional form will be required.</a:t>
            </a:r>
          </a:p>
          <a:p>
            <a:pPr marL="342900" indent="-342900">
              <a:buFont typeface="+mj-lt"/>
              <a:buAutoNum type="arabicPeriod"/>
            </a:pPr>
            <a:r>
              <a:rPr lang="en-US" sz="1800" b="1" dirty="0">
                <a:solidFill>
                  <a:srgbClr val="202C8F"/>
                </a:solidFill>
              </a:rPr>
              <a:t> The student must schedule their observation. See Observation sites under the Radiologic Technology tab</a:t>
            </a:r>
          </a:p>
          <a:p>
            <a:pPr marL="342900" indent="-342900">
              <a:buFont typeface="+mj-lt"/>
              <a:buAutoNum type="arabicPeriod"/>
            </a:pPr>
            <a:r>
              <a:rPr lang="en-US" sz="1800" b="1" dirty="0">
                <a:solidFill>
                  <a:srgbClr val="202C8F"/>
                </a:solidFill>
              </a:rPr>
              <a:t> See list of clinical partners and instructions for each on WVC RADT webpage. </a:t>
            </a:r>
          </a:p>
          <a:p>
            <a:pPr marL="0" indent="0">
              <a:buNone/>
            </a:pPr>
            <a:endParaRPr lang="en-US" sz="1800" b="1" dirty="0">
              <a:solidFill>
                <a:srgbClr val="202C8F"/>
              </a:solidFill>
            </a:endParaRPr>
          </a:p>
          <a:p>
            <a:pPr marL="0" indent="0">
              <a:buNone/>
            </a:pPr>
            <a:r>
              <a:rPr lang="en-US" sz="1800" b="1" dirty="0">
                <a:solidFill>
                  <a:srgbClr val="202C8F"/>
                </a:solidFill>
              </a:rPr>
              <a:t>See forms on next page</a:t>
            </a:r>
          </a:p>
          <a:p>
            <a:pPr marL="0" indent="0">
              <a:buNone/>
            </a:pPr>
            <a:endParaRPr lang="en-US" sz="1600" dirty="0"/>
          </a:p>
        </p:txBody>
      </p:sp>
      <p:sp>
        <p:nvSpPr>
          <p:cNvPr id="9" name="TextBox 8">
            <a:extLst>
              <a:ext uri="{FF2B5EF4-FFF2-40B4-BE49-F238E27FC236}">
                <a16:creationId xmlns:a16="http://schemas.microsoft.com/office/drawing/2014/main" id="{796020D8-9BF6-88C1-6B72-7EF799DB4E3F}"/>
              </a:ext>
            </a:extLst>
          </p:cNvPr>
          <p:cNvSpPr txBox="1"/>
          <p:nvPr/>
        </p:nvSpPr>
        <p:spPr>
          <a:xfrm>
            <a:off x="2754199" y="54917"/>
            <a:ext cx="4315326" cy="461665"/>
          </a:xfrm>
          <a:prstGeom prst="rect">
            <a:avLst/>
          </a:prstGeom>
          <a:noFill/>
        </p:spPr>
        <p:txBody>
          <a:bodyPr wrap="square" rtlCol="0">
            <a:spAutoFit/>
          </a:bodyPr>
          <a:lstStyle/>
          <a:p>
            <a:pPr marL="0" indent="0">
              <a:buNone/>
            </a:pPr>
            <a:r>
              <a:rPr lang="en-US" sz="2400" b="1" dirty="0">
                <a:solidFill>
                  <a:srgbClr val="202C8F"/>
                </a:solidFill>
              </a:rPr>
              <a:t>Observation Requirement:</a:t>
            </a:r>
          </a:p>
        </p:txBody>
      </p:sp>
      <p:pic>
        <p:nvPicPr>
          <p:cNvPr id="6" name="Picture 5" descr="A screenshot of a computer program">
            <a:extLst>
              <a:ext uri="{FF2B5EF4-FFF2-40B4-BE49-F238E27FC236}">
                <a16:creationId xmlns:a16="http://schemas.microsoft.com/office/drawing/2014/main" id="{0BFDEED5-CA14-B887-E8E9-413DD3611559}"/>
              </a:ext>
            </a:extLst>
          </p:cNvPr>
          <p:cNvPicPr>
            <a:picLocks noChangeAspect="1"/>
          </p:cNvPicPr>
          <p:nvPr/>
        </p:nvPicPr>
        <p:blipFill>
          <a:blip r:embed="rId2"/>
          <a:stretch>
            <a:fillRect/>
          </a:stretch>
        </p:blipFill>
        <p:spPr>
          <a:xfrm>
            <a:off x="323875" y="649658"/>
            <a:ext cx="5213647" cy="6208342"/>
          </a:xfrm>
          <a:prstGeom prst="rect">
            <a:avLst/>
          </a:prstGeom>
        </p:spPr>
      </p:pic>
      <p:cxnSp>
        <p:nvCxnSpPr>
          <p:cNvPr id="8" name="Straight Arrow Connector 7">
            <a:extLst>
              <a:ext uri="{FF2B5EF4-FFF2-40B4-BE49-F238E27FC236}">
                <a16:creationId xmlns:a16="http://schemas.microsoft.com/office/drawing/2014/main" id="{7E24DCC2-B99B-6BF0-5396-993A63FB8104}"/>
              </a:ext>
            </a:extLst>
          </p:cNvPr>
          <p:cNvCxnSpPr>
            <a:cxnSpLocks/>
          </p:cNvCxnSpPr>
          <p:nvPr/>
        </p:nvCxnSpPr>
        <p:spPr>
          <a:xfrm flipH="1">
            <a:off x="4664244" y="4924926"/>
            <a:ext cx="1712493" cy="1386661"/>
          </a:xfrm>
          <a:prstGeom prst="straightConnector1">
            <a:avLst/>
          </a:prstGeom>
          <a:ln>
            <a:solidFill>
              <a:schemeClr val="accent1">
                <a:lumMod val="50000"/>
              </a:schemeClr>
            </a:solidFill>
            <a:tailEnd type="triangle"/>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22BCE-4E51-470C-3D6D-E4E64D6F9A88}"/>
              </a:ext>
            </a:extLst>
          </p:cNvPr>
          <p:cNvCxnSpPr>
            <a:cxnSpLocks/>
          </p:cNvCxnSpPr>
          <p:nvPr/>
        </p:nvCxnSpPr>
        <p:spPr>
          <a:xfrm flipH="1">
            <a:off x="4319339" y="3753829"/>
            <a:ext cx="1986211" cy="1963172"/>
          </a:xfrm>
          <a:prstGeom prst="straightConnector1">
            <a:avLst/>
          </a:prstGeom>
          <a:ln>
            <a:solidFill>
              <a:schemeClr val="accent1">
                <a:lumMod val="50000"/>
              </a:schemeClr>
            </a:solidFill>
            <a:tailEnd type="triangle"/>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462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F1FC9-99E0-3F35-CDB5-DAAE064845E7}"/>
              </a:ext>
            </a:extLst>
          </p:cNvPr>
          <p:cNvSpPr>
            <a:spLocks noGrp="1"/>
          </p:cNvSpPr>
          <p:nvPr>
            <p:ph idx="1"/>
          </p:nvPr>
        </p:nvSpPr>
        <p:spPr>
          <a:xfrm>
            <a:off x="194692" y="1131695"/>
            <a:ext cx="2462463" cy="3625516"/>
          </a:xfrm>
          <a:solidFill>
            <a:schemeClr val="accent5">
              <a:lumMod val="40000"/>
              <a:lumOff val="60000"/>
            </a:schemeClr>
          </a:solidFill>
        </p:spPr>
        <p:txBody>
          <a:bodyPr>
            <a:normAutofit/>
          </a:bodyPr>
          <a:lstStyle/>
          <a:p>
            <a:pPr marL="0" indent="0">
              <a:buNone/>
            </a:pPr>
            <a:endParaRPr lang="en-US" sz="1800" b="1" dirty="0"/>
          </a:p>
          <a:p>
            <a:pPr marL="0" indent="0">
              <a:buNone/>
            </a:pPr>
            <a:endParaRPr lang="en-US" sz="1600" dirty="0"/>
          </a:p>
        </p:txBody>
      </p:sp>
      <p:pic>
        <p:nvPicPr>
          <p:cNvPr id="4" name="Picture 3" descr="A picture containing text, screenshot, font, letter">
            <a:extLst>
              <a:ext uri="{FF2B5EF4-FFF2-40B4-BE49-F238E27FC236}">
                <a16:creationId xmlns:a16="http://schemas.microsoft.com/office/drawing/2014/main" id="{59B66F1D-D37D-F1E8-3307-3DB697B25B04}"/>
              </a:ext>
            </a:extLst>
          </p:cNvPr>
          <p:cNvPicPr>
            <a:picLocks noChangeAspect="1"/>
          </p:cNvPicPr>
          <p:nvPr/>
        </p:nvPicPr>
        <p:blipFill>
          <a:blip r:embed="rId2"/>
          <a:stretch>
            <a:fillRect/>
          </a:stretch>
        </p:blipFill>
        <p:spPr>
          <a:xfrm>
            <a:off x="7691895" y="881816"/>
            <a:ext cx="4419895" cy="5631279"/>
          </a:xfrm>
          <a:prstGeom prst="rect">
            <a:avLst/>
          </a:prstGeom>
        </p:spPr>
      </p:pic>
      <p:pic>
        <p:nvPicPr>
          <p:cNvPr id="2" name="Picture 1" descr="A close-up of a form">
            <a:extLst>
              <a:ext uri="{FF2B5EF4-FFF2-40B4-BE49-F238E27FC236}">
                <a16:creationId xmlns:a16="http://schemas.microsoft.com/office/drawing/2014/main" id="{6AD4784F-EA0E-65F4-0C98-1E9DBC415B5C}"/>
              </a:ext>
            </a:extLst>
          </p:cNvPr>
          <p:cNvPicPr>
            <a:picLocks noChangeAspect="1"/>
          </p:cNvPicPr>
          <p:nvPr/>
        </p:nvPicPr>
        <p:blipFill>
          <a:blip r:embed="rId3"/>
          <a:stretch>
            <a:fillRect/>
          </a:stretch>
        </p:blipFill>
        <p:spPr>
          <a:xfrm>
            <a:off x="2851848" y="881816"/>
            <a:ext cx="4515717" cy="5631279"/>
          </a:xfrm>
          <a:prstGeom prst="rect">
            <a:avLst/>
          </a:prstGeom>
        </p:spPr>
      </p:pic>
      <p:sp>
        <p:nvSpPr>
          <p:cNvPr id="5" name="TextBox 4">
            <a:extLst>
              <a:ext uri="{FF2B5EF4-FFF2-40B4-BE49-F238E27FC236}">
                <a16:creationId xmlns:a16="http://schemas.microsoft.com/office/drawing/2014/main" id="{59D15679-A963-BF07-01F6-1C82A22B7FFC}"/>
              </a:ext>
            </a:extLst>
          </p:cNvPr>
          <p:cNvSpPr txBox="1"/>
          <p:nvPr/>
        </p:nvSpPr>
        <p:spPr>
          <a:xfrm>
            <a:off x="393032" y="2205789"/>
            <a:ext cx="2069431" cy="2308324"/>
          </a:xfrm>
          <a:prstGeom prst="rect">
            <a:avLst/>
          </a:prstGeom>
          <a:noFill/>
        </p:spPr>
        <p:txBody>
          <a:bodyPr wrap="square" rtlCol="0">
            <a:spAutoFit/>
          </a:bodyPr>
          <a:lstStyle/>
          <a:p>
            <a:r>
              <a:rPr lang="en-US" sz="2400" b="1" dirty="0">
                <a:solidFill>
                  <a:srgbClr val="202C8F"/>
                </a:solidFill>
              </a:rPr>
              <a:t>Observation &amp; Confidentiality forms located on the website under the forms tab</a:t>
            </a:r>
            <a:endParaRPr lang="en-US" sz="2400" dirty="0"/>
          </a:p>
        </p:txBody>
      </p:sp>
    </p:spTree>
    <p:extLst>
      <p:ext uri="{BB962C8B-B14F-4D97-AF65-F5344CB8AC3E}">
        <p14:creationId xmlns:p14="http://schemas.microsoft.com/office/powerpoint/2010/main" val="1215502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F1FC9-99E0-3F35-CDB5-DAAE064845E7}"/>
              </a:ext>
            </a:extLst>
          </p:cNvPr>
          <p:cNvSpPr>
            <a:spLocks noGrp="1"/>
          </p:cNvSpPr>
          <p:nvPr>
            <p:ph idx="1"/>
          </p:nvPr>
        </p:nvSpPr>
        <p:spPr>
          <a:xfrm>
            <a:off x="0" y="0"/>
            <a:ext cx="5958348" cy="6857999"/>
          </a:xfrm>
          <a:solidFill>
            <a:schemeClr val="accent5">
              <a:lumMod val="40000"/>
              <a:lumOff val="60000"/>
            </a:schemeClr>
          </a:solidFill>
        </p:spPr>
        <p:txBody>
          <a:bodyPr>
            <a:normAutofit/>
          </a:bodyPr>
          <a:lstStyle/>
          <a:p>
            <a:pPr marL="0" indent="0">
              <a:buNone/>
            </a:pPr>
            <a:endParaRPr lang="en-US" sz="1800" b="1" dirty="0"/>
          </a:p>
          <a:p>
            <a:pPr marL="0" indent="0">
              <a:buNone/>
            </a:pPr>
            <a:endParaRPr lang="en-US" sz="1800" b="1" dirty="0"/>
          </a:p>
          <a:p>
            <a:pPr marL="0" indent="0">
              <a:buNone/>
            </a:pPr>
            <a:r>
              <a:rPr lang="en-US" sz="2400" b="1" dirty="0">
                <a:solidFill>
                  <a:srgbClr val="202C8F"/>
                </a:solidFill>
              </a:rPr>
              <a:t>Clinical Observation Sites:</a:t>
            </a:r>
          </a:p>
          <a:p>
            <a:pPr marL="0" indent="0">
              <a:buNone/>
            </a:pPr>
            <a:endParaRPr lang="en-US" sz="1800" b="1" dirty="0">
              <a:solidFill>
                <a:srgbClr val="202C8F"/>
              </a:solidFill>
            </a:endParaRPr>
          </a:p>
          <a:p>
            <a:pPr marL="0" indent="0">
              <a:buNone/>
            </a:pPr>
            <a:r>
              <a:rPr lang="en-US" sz="1800" dirty="0">
                <a:solidFill>
                  <a:srgbClr val="202C8F"/>
                </a:solidFill>
              </a:rPr>
              <a:t>It is necessary for all interested applicants to schedule an observation</a:t>
            </a:r>
            <a:endParaRPr lang="en-US" sz="1800" b="1" dirty="0">
              <a:solidFill>
                <a:srgbClr val="202C8F"/>
              </a:solidFill>
            </a:endParaRPr>
          </a:p>
          <a:p>
            <a:pPr marL="0" indent="0">
              <a:buNone/>
            </a:pPr>
            <a:endParaRPr lang="en-US" sz="1800" b="1" dirty="0">
              <a:solidFill>
                <a:srgbClr val="202C8F"/>
              </a:solidFill>
            </a:endParaRPr>
          </a:p>
          <a:p>
            <a:pPr marL="0" indent="0">
              <a:buNone/>
            </a:pPr>
            <a:endParaRPr lang="en-US" sz="1800" b="1" dirty="0">
              <a:solidFill>
                <a:srgbClr val="202C8F"/>
              </a:solidFill>
            </a:endParaRPr>
          </a:p>
          <a:p>
            <a:pPr marL="0" indent="0">
              <a:buNone/>
            </a:pPr>
            <a:r>
              <a:rPr lang="en-US" sz="1800" b="1" dirty="0">
                <a:solidFill>
                  <a:srgbClr val="202C8F"/>
                </a:solidFill>
              </a:rPr>
              <a:t>Applicants will need to download the Observation &amp; Confidentiality forms located on the website and bring them for an RT to fill out. </a:t>
            </a:r>
            <a:r>
              <a:rPr lang="en-US" sz="1200" b="1" dirty="0">
                <a:solidFill>
                  <a:srgbClr val="202C8F"/>
                </a:solidFill>
              </a:rPr>
              <a:t>* If the student schedules the 8-hour observation between 2 sites or 2 days, additional observation forms will be required.</a:t>
            </a:r>
          </a:p>
          <a:p>
            <a:pPr marL="0" indent="0">
              <a:buNone/>
            </a:pPr>
            <a:endParaRPr lang="en-US" sz="1600" dirty="0"/>
          </a:p>
        </p:txBody>
      </p:sp>
      <p:pic>
        <p:nvPicPr>
          <p:cNvPr id="4" name="Picture 3" descr="A white paper with blue text">
            <a:extLst>
              <a:ext uri="{FF2B5EF4-FFF2-40B4-BE49-F238E27FC236}">
                <a16:creationId xmlns:a16="http://schemas.microsoft.com/office/drawing/2014/main" id="{5A0FE2DC-2CDC-CB87-796F-1B31A4AC75C4}"/>
              </a:ext>
            </a:extLst>
          </p:cNvPr>
          <p:cNvPicPr>
            <a:picLocks noChangeAspect="1"/>
          </p:cNvPicPr>
          <p:nvPr/>
        </p:nvPicPr>
        <p:blipFill>
          <a:blip r:embed="rId2"/>
          <a:stretch>
            <a:fillRect/>
          </a:stretch>
        </p:blipFill>
        <p:spPr>
          <a:xfrm>
            <a:off x="6292546" y="593558"/>
            <a:ext cx="5660885" cy="5903495"/>
          </a:xfrm>
          <a:prstGeom prst="rect">
            <a:avLst/>
          </a:prstGeom>
        </p:spPr>
      </p:pic>
    </p:spTree>
    <p:extLst>
      <p:ext uri="{BB962C8B-B14F-4D97-AF65-F5344CB8AC3E}">
        <p14:creationId xmlns:p14="http://schemas.microsoft.com/office/powerpoint/2010/main" val="612790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F1FC9-99E0-3F35-CDB5-DAAE064845E7}"/>
              </a:ext>
            </a:extLst>
          </p:cNvPr>
          <p:cNvSpPr>
            <a:spLocks noGrp="1"/>
          </p:cNvSpPr>
          <p:nvPr>
            <p:ph idx="1"/>
          </p:nvPr>
        </p:nvSpPr>
        <p:spPr>
          <a:xfrm>
            <a:off x="0" y="0"/>
            <a:ext cx="5958348" cy="6857999"/>
          </a:xfrm>
          <a:solidFill>
            <a:schemeClr val="accent5">
              <a:lumMod val="40000"/>
              <a:lumOff val="60000"/>
            </a:schemeClr>
          </a:solidFill>
        </p:spPr>
        <p:txBody>
          <a:bodyPr>
            <a:normAutofit/>
          </a:bodyPr>
          <a:lstStyle/>
          <a:p>
            <a:pPr marL="0" indent="0">
              <a:buNone/>
            </a:pPr>
            <a:endParaRPr lang="en-US" sz="1800" b="1" dirty="0"/>
          </a:p>
          <a:p>
            <a:pPr marL="0" indent="0">
              <a:buNone/>
            </a:pPr>
            <a:endParaRPr lang="en-US" sz="1800" b="1" dirty="0"/>
          </a:p>
          <a:p>
            <a:pPr marL="0" indent="0">
              <a:buNone/>
            </a:pPr>
            <a:r>
              <a:rPr lang="en-US" sz="1800" b="1" dirty="0">
                <a:solidFill>
                  <a:srgbClr val="202C8F"/>
                </a:solidFill>
              </a:rPr>
              <a:t>*Optional Direct Patient Care 40 hours work and/or volunteer work in place of the observation in a radiology department.</a:t>
            </a:r>
          </a:p>
          <a:p>
            <a:pPr marL="0" indent="0">
              <a:buNone/>
            </a:pPr>
            <a:endParaRPr lang="en-US" sz="1800" b="1" dirty="0">
              <a:solidFill>
                <a:srgbClr val="202C8F"/>
              </a:solidFill>
            </a:endParaRPr>
          </a:p>
          <a:p>
            <a:pPr marL="0" indent="0">
              <a:buNone/>
            </a:pPr>
            <a:r>
              <a:rPr lang="en-US" sz="1800" b="1" dirty="0">
                <a:solidFill>
                  <a:srgbClr val="202C8F"/>
                </a:solidFill>
              </a:rPr>
              <a:t>*Applicants may submit both to strengthen application packet, however it is not required to have both. </a:t>
            </a:r>
          </a:p>
          <a:p>
            <a:pPr marL="0" indent="0">
              <a:buNone/>
            </a:pPr>
            <a:endParaRPr lang="en-US" sz="1800" b="1" dirty="0">
              <a:solidFill>
                <a:srgbClr val="202C8F"/>
              </a:solidFill>
            </a:endParaRPr>
          </a:p>
          <a:p>
            <a:pPr marL="0" indent="0">
              <a:buNone/>
            </a:pPr>
            <a:r>
              <a:rPr lang="en-US" sz="1800" b="1" dirty="0">
                <a:solidFill>
                  <a:srgbClr val="202C8F"/>
                </a:solidFill>
              </a:rPr>
              <a:t>* Note on the scoring worksheet- This will not get you the full 10 available points, however you may choose to submit if needed.  </a:t>
            </a:r>
          </a:p>
          <a:p>
            <a:pPr marL="0" indent="0">
              <a:buNone/>
            </a:pPr>
            <a:endParaRPr lang="en-US" sz="1600" dirty="0"/>
          </a:p>
        </p:txBody>
      </p:sp>
      <p:pic>
        <p:nvPicPr>
          <p:cNvPr id="5" name="Picture 4" descr="A picture containing text, screenshot, font, number">
            <a:extLst>
              <a:ext uri="{FF2B5EF4-FFF2-40B4-BE49-F238E27FC236}">
                <a16:creationId xmlns:a16="http://schemas.microsoft.com/office/drawing/2014/main" id="{BFC47F78-6771-9A42-2495-EB65B258B33E}"/>
              </a:ext>
            </a:extLst>
          </p:cNvPr>
          <p:cNvPicPr>
            <a:picLocks noChangeAspect="1"/>
          </p:cNvPicPr>
          <p:nvPr/>
        </p:nvPicPr>
        <p:blipFill>
          <a:blip r:embed="rId2"/>
          <a:stretch>
            <a:fillRect/>
          </a:stretch>
        </p:blipFill>
        <p:spPr>
          <a:xfrm>
            <a:off x="5958348" y="-1"/>
            <a:ext cx="5995179" cy="6858000"/>
          </a:xfrm>
          <a:prstGeom prst="rect">
            <a:avLst/>
          </a:prstGeom>
        </p:spPr>
      </p:pic>
    </p:spTree>
    <p:extLst>
      <p:ext uri="{BB962C8B-B14F-4D97-AF65-F5344CB8AC3E}">
        <p14:creationId xmlns:p14="http://schemas.microsoft.com/office/powerpoint/2010/main" val="2381391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F1FC9-99E0-3F35-CDB5-DAAE064845E7}"/>
              </a:ext>
            </a:extLst>
          </p:cNvPr>
          <p:cNvSpPr>
            <a:spLocks noGrp="1"/>
          </p:cNvSpPr>
          <p:nvPr>
            <p:ph idx="1"/>
          </p:nvPr>
        </p:nvSpPr>
        <p:spPr>
          <a:xfrm>
            <a:off x="0" y="0"/>
            <a:ext cx="5813149" cy="6857999"/>
          </a:xfrm>
          <a:solidFill>
            <a:schemeClr val="accent5">
              <a:lumMod val="40000"/>
              <a:lumOff val="60000"/>
            </a:schemeClr>
          </a:solidFill>
        </p:spPr>
        <p:txBody>
          <a:bodyPr>
            <a:normAutofit/>
          </a:bodyPr>
          <a:lstStyle/>
          <a:p>
            <a:pPr marL="0" indent="0">
              <a:buNone/>
            </a:pPr>
            <a:endParaRPr lang="en-US" sz="1800" b="1" dirty="0"/>
          </a:p>
          <a:p>
            <a:pPr marL="0" indent="0">
              <a:buNone/>
            </a:pPr>
            <a:endParaRPr lang="en-US" sz="1800" b="1" dirty="0"/>
          </a:p>
          <a:p>
            <a:pPr marL="0" indent="0">
              <a:buNone/>
            </a:pPr>
            <a:r>
              <a:rPr lang="en-US" sz="1800" b="1" dirty="0"/>
              <a:t>               </a:t>
            </a:r>
          </a:p>
          <a:p>
            <a:pPr marL="0" indent="0">
              <a:buNone/>
            </a:pPr>
            <a:endParaRPr lang="en-US" sz="1800" b="1" dirty="0"/>
          </a:p>
          <a:p>
            <a:pPr marL="0" indent="0">
              <a:buNone/>
            </a:pPr>
            <a:r>
              <a:rPr lang="en-US" sz="1800" b="1" dirty="0"/>
              <a:t>	</a:t>
            </a:r>
          </a:p>
          <a:p>
            <a:pPr marL="0" indent="0">
              <a:buNone/>
            </a:pPr>
            <a:endParaRPr lang="en-US" sz="1800" b="1" dirty="0"/>
          </a:p>
          <a:p>
            <a:pPr marL="0" indent="0">
              <a:buNone/>
            </a:pPr>
            <a:r>
              <a:rPr lang="en-US" sz="1800" b="1" dirty="0">
                <a:solidFill>
                  <a:srgbClr val="202C8F"/>
                </a:solidFill>
              </a:rPr>
              <a:t>	</a:t>
            </a:r>
            <a:r>
              <a:rPr lang="en-US" sz="2400" b="1" dirty="0">
                <a:solidFill>
                  <a:srgbClr val="202C8F"/>
                </a:solidFill>
              </a:rPr>
              <a:t>Written Essay Instructions</a:t>
            </a:r>
            <a:endParaRPr lang="en-US" sz="2400" dirty="0">
              <a:solidFill>
                <a:srgbClr val="202C8F"/>
              </a:solidFill>
            </a:endParaRPr>
          </a:p>
        </p:txBody>
      </p:sp>
      <p:pic>
        <p:nvPicPr>
          <p:cNvPr id="4" name="Picture 3" descr="A picture containing text, screenshot, font, letter">
            <a:extLst>
              <a:ext uri="{FF2B5EF4-FFF2-40B4-BE49-F238E27FC236}">
                <a16:creationId xmlns:a16="http://schemas.microsoft.com/office/drawing/2014/main" id="{4C03A33C-AD83-28ED-5A1E-A83E7B026CCF}"/>
              </a:ext>
            </a:extLst>
          </p:cNvPr>
          <p:cNvPicPr>
            <a:picLocks noChangeAspect="1"/>
          </p:cNvPicPr>
          <p:nvPr/>
        </p:nvPicPr>
        <p:blipFill>
          <a:blip r:embed="rId2"/>
          <a:stretch>
            <a:fillRect/>
          </a:stretch>
        </p:blipFill>
        <p:spPr>
          <a:xfrm>
            <a:off x="5813149" y="-1"/>
            <a:ext cx="6261652" cy="6858000"/>
          </a:xfrm>
          <a:prstGeom prst="rect">
            <a:avLst/>
          </a:prstGeom>
        </p:spPr>
      </p:pic>
      <p:sp>
        <p:nvSpPr>
          <p:cNvPr id="6" name="Arrow: Right 5">
            <a:extLst>
              <a:ext uri="{FF2B5EF4-FFF2-40B4-BE49-F238E27FC236}">
                <a16:creationId xmlns:a16="http://schemas.microsoft.com/office/drawing/2014/main" id="{A2CCF47D-F980-6671-0059-954A740446A3}"/>
              </a:ext>
            </a:extLst>
          </p:cNvPr>
          <p:cNvSpPr/>
          <p:nvPr/>
        </p:nvSpPr>
        <p:spPr>
          <a:xfrm>
            <a:off x="1247776" y="3249930"/>
            <a:ext cx="3149182" cy="179069"/>
          </a:xfrm>
          <a:prstGeom prst="rightArrow">
            <a:avLst/>
          </a:prstGeom>
          <a:solidFill>
            <a:srgbClr val="202C8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223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F1FC9-99E0-3F35-CDB5-DAAE064845E7}"/>
              </a:ext>
            </a:extLst>
          </p:cNvPr>
          <p:cNvSpPr>
            <a:spLocks noGrp="1"/>
          </p:cNvSpPr>
          <p:nvPr>
            <p:ph idx="1"/>
          </p:nvPr>
        </p:nvSpPr>
        <p:spPr>
          <a:xfrm>
            <a:off x="0" y="0"/>
            <a:ext cx="5958348" cy="6857999"/>
          </a:xfrm>
          <a:solidFill>
            <a:schemeClr val="accent5">
              <a:lumMod val="40000"/>
              <a:lumOff val="60000"/>
            </a:schemeClr>
          </a:solidFill>
        </p:spPr>
        <p:txBody>
          <a:bodyPr>
            <a:normAutofit/>
          </a:bodyPr>
          <a:lstStyle/>
          <a:p>
            <a:pPr marL="0" indent="0">
              <a:buNone/>
            </a:pPr>
            <a:endParaRPr lang="en-US" sz="1800" b="1" dirty="0"/>
          </a:p>
          <a:p>
            <a:pPr marL="0" indent="0">
              <a:buNone/>
            </a:pPr>
            <a:endParaRPr lang="en-US" sz="1800" b="1" dirty="0"/>
          </a:p>
          <a:p>
            <a:pPr marL="0" indent="0">
              <a:buNone/>
            </a:pPr>
            <a:r>
              <a:rPr lang="en-US" sz="1800" b="1" dirty="0"/>
              <a:t>               </a:t>
            </a:r>
          </a:p>
          <a:p>
            <a:pPr marL="0" indent="0">
              <a:buNone/>
            </a:pPr>
            <a:endParaRPr lang="en-US" sz="1800" b="1" dirty="0"/>
          </a:p>
          <a:p>
            <a:pPr marL="0" indent="0">
              <a:buNone/>
            </a:pPr>
            <a:endParaRPr lang="en-US" sz="1800" b="1" dirty="0"/>
          </a:p>
          <a:p>
            <a:pPr marL="0" indent="0">
              <a:buNone/>
            </a:pPr>
            <a:r>
              <a:rPr lang="en-US" sz="1800" b="1" dirty="0"/>
              <a:t>	</a:t>
            </a:r>
            <a:r>
              <a:rPr lang="en-US" sz="2400" b="1" dirty="0"/>
              <a:t> </a:t>
            </a:r>
            <a:r>
              <a:rPr lang="en-US" sz="2400" b="1" dirty="0">
                <a:solidFill>
                  <a:srgbClr val="202C8F"/>
                </a:solidFill>
              </a:rPr>
              <a:t>Letters of Recommendation </a:t>
            </a:r>
          </a:p>
          <a:p>
            <a:pPr marL="0" indent="0">
              <a:buNone/>
            </a:pPr>
            <a:r>
              <a:rPr lang="en-US" sz="2400" b="1" dirty="0">
                <a:solidFill>
                  <a:srgbClr val="202C8F"/>
                </a:solidFill>
              </a:rPr>
              <a:t>                        	 Guidelines </a:t>
            </a:r>
            <a:endParaRPr lang="en-US" sz="2400" dirty="0">
              <a:solidFill>
                <a:srgbClr val="202C8F"/>
              </a:solidFill>
            </a:endParaRPr>
          </a:p>
        </p:txBody>
      </p:sp>
      <p:pic>
        <p:nvPicPr>
          <p:cNvPr id="5" name="Picture 4" descr="A picture containing text, screenshot, font, document">
            <a:extLst>
              <a:ext uri="{FF2B5EF4-FFF2-40B4-BE49-F238E27FC236}">
                <a16:creationId xmlns:a16="http://schemas.microsoft.com/office/drawing/2014/main" id="{69CC64F8-0DF8-36AA-FEDC-B9905F396AA4}"/>
              </a:ext>
            </a:extLst>
          </p:cNvPr>
          <p:cNvPicPr>
            <a:picLocks noChangeAspect="1"/>
          </p:cNvPicPr>
          <p:nvPr/>
        </p:nvPicPr>
        <p:blipFill>
          <a:blip r:embed="rId2"/>
          <a:stretch>
            <a:fillRect/>
          </a:stretch>
        </p:blipFill>
        <p:spPr>
          <a:xfrm>
            <a:off x="5958348" y="0"/>
            <a:ext cx="6233652" cy="6834638"/>
          </a:xfrm>
          <a:prstGeom prst="rect">
            <a:avLst/>
          </a:prstGeom>
        </p:spPr>
      </p:pic>
      <p:sp>
        <p:nvSpPr>
          <p:cNvPr id="6" name="Arrow: Right 5">
            <a:extLst>
              <a:ext uri="{FF2B5EF4-FFF2-40B4-BE49-F238E27FC236}">
                <a16:creationId xmlns:a16="http://schemas.microsoft.com/office/drawing/2014/main" id="{C548B191-B50A-A0EB-F1B1-1ADFB0C94CCC}"/>
              </a:ext>
            </a:extLst>
          </p:cNvPr>
          <p:cNvSpPr/>
          <p:nvPr/>
        </p:nvSpPr>
        <p:spPr>
          <a:xfrm>
            <a:off x="1328383" y="3428999"/>
            <a:ext cx="3149182" cy="179069"/>
          </a:xfrm>
          <a:prstGeom prst="rightArrow">
            <a:avLst/>
          </a:prstGeom>
          <a:solidFill>
            <a:srgbClr val="202C8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836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9F29B-7044-E437-88B7-F2E3515C7335}"/>
              </a:ext>
            </a:extLst>
          </p:cNvPr>
          <p:cNvSpPr/>
          <p:nvPr/>
        </p:nvSpPr>
        <p:spPr>
          <a:xfrm>
            <a:off x="-74404" y="0"/>
            <a:ext cx="3747407" cy="6858000"/>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3" name="Content Placeholder 12" descr="A screenshot of a computer program">
            <a:extLst>
              <a:ext uri="{FF2B5EF4-FFF2-40B4-BE49-F238E27FC236}">
                <a16:creationId xmlns:a16="http://schemas.microsoft.com/office/drawing/2014/main" id="{B91BB4DF-6BAE-8030-0A87-A9A49BC56503}"/>
              </a:ext>
            </a:extLst>
          </p:cNvPr>
          <p:cNvPicPr>
            <a:picLocks noGrp="1" noChangeAspect="1"/>
          </p:cNvPicPr>
          <p:nvPr>
            <p:ph idx="1"/>
          </p:nvPr>
        </p:nvPicPr>
        <p:blipFill>
          <a:blip r:embed="rId2"/>
          <a:stretch>
            <a:fillRect/>
          </a:stretch>
        </p:blipFill>
        <p:spPr>
          <a:xfrm>
            <a:off x="4867275" y="0"/>
            <a:ext cx="6715125" cy="6661390"/>
          </a:xfrm>
        </p:spPr>
      </p:pic>
      <p:pic>
        <p:nvPicPr>
          <p:cNvPr id="15" name="Picture 14" descr="A group of people in a hospital room&#10;&#10;Description automatically generated with medium confidence">
            <a:extLst>
              <a:ext uri="{FF2B5EF4-FFF2-40B4-BE49-F238E27FC236}">
                <a16:creationId xmlns:a16="http://schemas.microsoft.com/office/drawing/2014/main" id="{A8916D5F-1FCE-D59D-523A-7D291464FA51}"/>
              </a:ext>
            </a:extLst>
          </p:cNvPr>
          <p:cNvPicPr>
            <a:picLocks noChangeAspect="1"/>
          </p:cNvPicPr>
          <p:nvPr/>
        </p:nvPicPr>
        <p:blipFill rotWithShape="1">
          <a:blip r:embed="rId3"/>
          <a:srcRect l="14994" t="3352" r="9401" b="22924"/>
          <a:stretch/>
        </p:blipFill>
        <p:spPr>
          <a:xfrm>
            <a:off x="5491161" y="3190176"/>
            <a:ext cx="5305425" cy="3547414"/>
          </a:xfrm>
          <a:prstGeom prst="rect">
            <a:avLst/>
          </a:prstGeom>
        </p:spPr>
      </p:pic>
      <p:pic>
        <p:nvPicPr>
          <p:cNvPr id="3" name="Picture 2" descr="A picture containing indoor, wall, medical equipment, clothing">
            <a:extLst>
              <a:ext uri="{FF2B5EF4-FFF2-40B4-BE49-F238E27FC236}">
                <a16:creationId xmlns:a16="http://schemas.microsoft.com/office/drawing/2014/main" id="{D8DD36CA-0129-7AC0-FC90-F4D267FD764C}"/>
              </a:ext>
            </a:extLst>
          </p:cNvPr>
          <p:cNvPicPr>
            <a:picLocks noChangeAspect="1"/>
          </p:cNvPicPr>
          <p:nvPr/>
        </p:nvPicPr>
        <p:blipFill>
          <a:blip r:embed="rId4"/>
          <a:stretch>
            <a:fillRect/>
          </a:stretch>
        </p:blipFill>
        <p:spPr>
          <a:xfrm>
            <a:off x="-74404" y="3476624"/>
            <a:ext cx="3747407" cy="3381376"/>
          </a:xfrm>
          <a:prstGeom prst="rect">
            <a:avLst/>
          </a:prstGeom>
        </p:spPr>
      </p:pic>
      <p:sp>
        <p:nvSpPr>
          <p:cNvPr id="2" name="TextBox 1">
            <a:extLst>
              <a:ext uri="{FF2B5EF4-FFF2-40B4-BE49-F238E27FC236}">
                <a16:creationId xmlns:a16="http://schemas.microsoft.com/office/drawing/2014/main" id="{1A469F66-326A-70EC-8DF2-9979FBC4D7B9}"/>
              </a:ext>
            </a:extLst>
          </p:cNvPr>
          <p:cNvSpPr txBox="1"/>
          <p:nvPr/>
        </p:nvSpPr>
        <p:spPr>
          <a:xfrm>
            <a:off x="753979" y="850232"/>
            <a:ext cx="2398796" cy="830997"/>
          </a:xfrm>
          <a:prstGeom prst="rect">
            <a:avLst/>
          </a:prstGeom>
          <a:noFill/>
        </p:spPr>
        <p:txBody>
          <a:bodyPr wrap="square" rtlCol="0">
            <a:spAutoFit/>
          </a:bodyPr>
          <a:lstStyle/>
          <a:p>
            <a:r>
              <a:rPr lang="en-US" sz="2400" b="1" dirty="0">
                <a:solidFill>
                  <a:srgbClr val="202C8F"/>
                </a:solidFill>
              </a:rPr>
              <a:t>Other Considerations:</a:t>
            </a:r>
          </a:p>
        </p:txBody>
      </p:sp>
    </p:spTree>
    <p:extLst>
      <p:ext uri="{BB962C8B-B14F-4D97-AF65-F5344CB8AC3E}">
        <p14:creationId xmlns:p14="http://schemas.microsoft.com/office/powerpoint/2010/main" val="228820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F1FC9-99E0-3F35-CDB5-DAAE064845E7}"/>
              </a:ext>
            </a:extLst>
          </p:cNvPr>
          <p:cNvSpPr>
            <a:spLocks noGrp="1"/>
          </p:cNvSpPr>
          <p:nvPr>
            <p:ph idx="1"/>
          </p:nvPr>
        </p:nvSpPr>
        <p:spPr>
          <a:xfrm>
            <a:off x="0" y="0"/>
            <a:ext cx="5958348" cy="6857999"/>
          </a:xfrm>
          <a:solidFill>
            <a:schemeClr val="accent5">
              <a:lumMod val="40000"/>
              <a:lumOff val="60000"/>
            </a:schemeClr>
          </a:solidFill>
        </p:spPr>
        <p:txBody>
          <a:bodyPr>
            <a:normAutofit/>
          </a:bodyPr>
          <a:lstStyle/>
          <a:p>
            <a:pPr marL="0" indent="0">
              <a:buNone/>
            </a:pPr>
            <a:endParaRPr lang="en-US" sz="1800" b="1" dirty="0"/>
          </a:p>
          <a:p>
            <a:pPr marL="0" indent="0">
              <a:buNone/>
            </a:pPr>
            <a:endParaRPr lang="en-US" sz="1800" b="1" dirty="0"/>
          </a:p>
          <a:p>
            <a:pPr marL="0" indent="0">
              <a:buNone/>
            </a:pPr>
            <a:r>
              <a:rPr lang="en-US" sz="1800" b="1" dirty="0"/>
              <a:t>                </a:t>
            </a:r>
          </a:p>
          <a:p>
            <a:pPr marL="0" indent="0">
              <a:buNone/>
            </a:pPr>
            <a:r>
              <a:rPr lang="en-US" sz="3600" b="1" dirty="0">
                <a:solidFill>
                  <a:srgbClr val="202C8F"/>
                </a:solidFill>
              </a:rPr>
              <a:t>		</a:t>
            </a:r>
            <a:r>
              <a:rPr lang="en-US" b="1" dirty="0">
                <a:solidFill>
                  <a:srgbClr val="202C8F"/>
                </a:solidFill>
              </a:rPr>
              <a:t>Frequently </a:t>
            </a:r>
          </a:p>
          <a:p>
            <a:pPr marL="0" indent="0">
              <a:buNone/>
            </a:pPr>
            <a:r>
              <a:rPr lang="en-US" b="1" dirty="0">
                <a:solidFill>
                  <a:srgbClr val="202C8F"/>
                </a:solidFill>
              </a:rPr>
              <a:t>          	   asked </a:t>
            </a:r>
          </a:p>
          <a:p>
            <a:pPr marL="0" indent="0">
              <a:buNone/>
            </a:pPr>
            <a:r>
              <a:rPr lang="en-US" b="1" dirty="0">
                <a:solidFill>
                  <a:srgbClr val="202C8F"/>
                </a:solidFill>
              </a:rPr>
              <a:t>       		Questions</a:t>
            </a:r>
            <a:endParaRPr lang="en-US" dirty="0">
              <a:solidFill>
                <a:srgbClr val="202C8F"/>
              </a:solidFill>
            </a:endParaRPr>
          </a:p>
        </p:txBody>
      </p:sp>
      <p:sp>
        <p:nvSpPr>
          <p:cNvPr id="6" name="Arrow: Right 5">
            <a:extLst>
              <a:ext uri="{FF2B5EF4-FFF2-40B4-BE49-F238E27FC236}">
                <a16:creationId xmlns:a16="http://schemas.microsoft.com/office/drawing/2014/main" id="{C548B191-B50A-A0EB-F1B1-1ADFB0C94CCC}"/>
              </a:ext>
            </a:extLst>
          </p:cNvPr>
          <p:cNvSpPr/>
          <p:nvPr/>
        </p:nvSpPr>
        <p:spPr>
          <a:xfrm>
            <a:off x="1404583" y="3339464"/>
            <a:ext cx="3149182" cy="179069"/>
          </a:xfrm>
          <a:prstGeom prst="rightArrow">
            <a:avLst/>
          </a:prstGeom>
          <a:solidFill>
            <a:srgbClr val="202C8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3E8B714-E382-2D36-CEC6-A19096EF9879}"/>
              </a:ext>
            </a:extLst>
          </p:cNvPr>
          <p:cNvSpPr txBox="1"/>
          <p:nvPr/>
        </p:nvSpPr>
        <p:spPr>
          <a:xfrm>
            <a:off x="6456947" y="80210"/>
            <a:ext cx="5598695" cy="7078861"/>
          </a:xfrm>
          <a:prstGeom prst="rect">
            <a:avLst/>
          </a:prstGeom>
          <a:noFill/>
        </p:spPr>
        <p:txBody>
          <a:bodyPr wrap="square" rtlCol="0">
            <a:spAutoFit/>
          </a:bodyPr>
          <a:lstStyle/>
          <a:p>
            <a:r>
              <a:rPr lang="en-US" sz="1400" b="1"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Q: When does the application open and close?</a:t>
            </a:r>
          </a:p>
          <a:p>
            <a:endParaRPr lang="en-US" sz="1400" b="1" dirty="0">
              <a:solidFill>
                <a:srgbClr val="202C8F"/>
              </a:solidFill>
              <a:latin typeface="Sabon Next LT" panose="02000500000000000000" pitchFamily="2" charset="0"/>
              <a:ea typeface="Open Sans" panose="020B0606030504020204" pitchFamily="34" charset="0"/>
              <a:cs typeface="Sabon Next LT" panose="02000500000000000000" pitchFamily="2" charset="0"/>
            </a:endParaRPr>
          </a:p>
          <a:p>
            <a:r>
              <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A: The application for the RADT program opens September 1</a:t>
            </a:r>
            <a:r>
              <a:rPr lang="en-US" sz="1400" baseline="30000"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st</a:t>
            </a:r>
            <a:r>
              <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 and closes November 1</a:t>
            </a:r>
            <a:r>
              <a:rPr lang="en-US" sz="1400" baseline="30000"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st</a:t>
            </a:r>
            <a:r>
              <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 </a:t>
            </a:r>
          </a:p>
          <a:p>
            <a:endParaRPr lang="en-US" sz="1600" b="1" dirty="0">
              <a:solidFill>
                <a:srgbClr val="202C8F"/>
              </a:solidFill>
              <a:latin typeface="Sabon Next LT" panose="02000500000000000000" pitchFamily="2" charset="0"/>
              <a:ea typeface="Open Sans" panose="020B0606030504020204" pitchFamily="34" charset="0"/>
              <a:cs typeface="Sabon Next LT" panose="02000500000000000000" pitchFamily="2" charset="0"/>
            </a:endParaRPr>
          </a:p>
          <a:p>
            <a:r>
              <a:rPr lang="en-US" sz="1600" b="1"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Q: </a:t>
            </a:r>
            <a:r>
              <a:rPr lang="en-US" sz="1400" b="1"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When will I know when I’m accepted?</a:t>
            </a:r>
          </a:p>
          <a:p>
            <a:endPar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endParaRPr>
          </a:p>
          <a:p>
            <a:r>
              <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A: You should be receiving an email requesting an interview in the first few weeks of January. Check your email regularly. Acceptance letters will be sent out by the end of January.</a:t>
            </a:r>
          </a:p>
          <a:p>
            <a:endPar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endParaRPr>
          </a:p>
          <a:p>
            <a:r>
              <a:rPr lang="en-US" sz="1400" b="1"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Q: When is orientation? </a:t>
            </a:r>
          </a:p>
          <a:p>
            <a:endPar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endParaRPr>
          </a:p>
          <a:p>
            <a:r>
              <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A: A</a:t>
            </a:r>
            <a:r>
              <a:rPr lang="en-US" sz="1400" b="0" i="0" dirty="0">
                <a:solidFill>
                  <a:srgbClr val="202C8F"/>
                </a:solidFill>
                <a:effectLst/>
                <a:latin typeface="Sabon Next LT" panose="02000500000000000000" pitchFamily="2" charset="0"/>
                <a:ea typeface="Open Sans" panose="020B0606030504020204" pitchFamily="34" charset="0"/>
                <a:cs typeface="Sabon Next LT" panose="02000500000000000000" pitchFamily="2" charset="0"/>
              </a:rPr>
              <a:t>ll students accepted to the Radiologic Technology program must plan to attend orientation in March. </a:t>
            </a:r>
            <a:r>
              <a:rPr lang="en-US" sz="1400" b="1" i="1" dirty="0">
                <a:solidFill>
                  <a:srgbClr val="202C8F"/>
                </a:solidFill>
                <a:effectLst/>
                <a:latin typeface="Sabon Next LT" panose="02000500000000000000" pitchFamily="2" charset="0"/>
                <a:ea typeface="Open Sans" panose="020B0606030504020204" pitchFamily="34" charset="0"/>
                <a:cs typeface="Sabon Next LT" panose="02000500000000000000" pitchFamily="2" charset="0"/>
              </a:rPr>
              <a:t>Tentatively Planned for the first Friday in March.</a:t>
            </a:r>
          </a:p>
          <a:p>
            <a:endParaRPr lang="en-US" sz="1400" b="1" i="1" dirty="0">
              <a:solidFill>
                <a:srgbClr val="202C8F"/>
              </a:solidFill>
              <a:latin typeface="Sabon Next LT" panose="02000500000000000000" pitchFamily="2" charset="0"/>
              <a:ea typeface="Open Sans" panose="020B0606030504020204" pitchFamily="34" charset="0"/>
              <a:cs typeface="Sabon Next LT" panose="02000500000000000000" pitchFamily="2" charset="0"/>
            </a:endParaRPr>
          </a:p>
          <a:p>
            <a:r>
              <a:rPr lang="en-US" sz="1400" b="1" i="1" dirty="0">
                <a:solidFill>
                  <a:srgbClr val="202C8F"/>
                </a:solidFill>
                <a:effectLst/>
                <a:latin typeface="Sabon Next LT" panose="02000500000000000000" pitchFamily="2" charset="0"/>
                <a:ea typeface="Open Sans" panose="020B0606030504020204" pitchFamily="34" charset="0"/>
                <a:cs typeface="Sabon Next LT" panose="02000500000000000000" pitchFamily="2" charset="0"/>
              </a:rPr>
              <a:t>Q:</a:t>
            </a:r>
            <a:r>
              <a:rPr lang="en-US" sz="1400" b="1" i="0" dirty="0">
                <a:solidFill>
                  <a:srgbClr val="202C8F"/>
                </a:solidFill>
                <a:effectLst/>
                <a:latin typeface="Sabon Next LT" panose="02000500000000000000" pitchFamily="2" charset="0"/>
                <a:ea typeface="Open Sans" panose="020B0606030504020204" pitchFamily="34" charset="0"/>
                <a:cs typeface="Sabon Next LT" panose="02000500000000000000" pitchFamily="2" charset="0"/>
              </a:rPr>
              <a:t> I’ll be finished with my prerequisites at the end of winter quarter, can I still apply?</a:t>
            </a:r>
          </a:p>
          <a:p>
            <a:endPar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endParaRPr>
          </a:p>
          <a:p>
            <a:r>
              <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rPr>
              <a:t>A: You must be finished with your prerequisites by the end of the fall quarter for consideration for entry into the program. For 2023 applicants should inquire with the program director. </a:t>
            </a:r>
          </a:p>
          <a:p>
            <a:endParaRPr lang="en-US" sz="1400" dirty="0">
              <a:solidFill>
                <a:srgbClr val="202C8F"/>
              </a:solidFill>
              <a:latin typeface="Sabon Next LT" panose="02000500000000000000" pitchFamily="2" charset="0"/>
              <a:ea typeface="Open Sans" panose="020B0606030504020204" pitchFamily="34" charset="0"/>
              <a:cs typeface="Sabon Next LT" panose="02000500000000000000" pitchFamily="2" charset="0"/>
            </a:endParaRPr>
          </a:p>
          <a:p>
            <a:r>
              <a:rPr lang="en-US" sz="1400" b="1" dirty="0">
                <a:solidFill>
                  <a:srgbClr val="202C8F"/>
                </a:solidFill>
                <a:latin typeface="Sabon Next LT" panose="02000500000000000000" pitchFamily="2" charset="0"/>
                <a:cs typeface="Sabon Next LT" panose="02000500000000000000" pitchFamily="2" charset="0"/>
              </a:rPr>
              <a:t>Q: How many students are accepted?</a:t>
            </a:r>
          </a:p>
          <a:p>
            <a:r>
              <a:rPr lang="en-US" sz="1400" dirty="0">
                <a:solidFill>
                  <a:srgbClr val="202C8F"/>
                </a:solidFill>
                <a:latin typeface="Sabon Next LT" panose="02000500000000000000" pitchFamily="2" charset="0"/>
                <a:cs typeface="Sabon Next LT" panose="02000500000000000000" pitchFamily="2" charset="0"/>
              </a:rPr>
              <a:t>16-20 students are accepted- based on clinical capacity </a:t>
            </a:r>
          </a:p>
          <a:p>
            <a:endParaRPr lang="en-US" sz="1400" dirty="0">
              <a:solidFill>
                <a:srgbClr val="202C8F"/>
              </a:solidFill>
              <a:latin typeface="Sabon Next LT" panose="02000500000000000000" pitchFamily="2" charset="0"/>
              <a:cs typeface="Sabon Next LT" panose="02000500000000000000" pitchFamily="2" charset="0"/>
            </a:endParaRPr>
          </a:p>
          <a:p>
            <a:r>
              <a:rPr lang="en-US" sz="1400" b="1" dirty="0">
                <a:solidFill>
                  <a:srgbClr val="202C8F"/>
                </a:solidFill>
                <a:latin typeface="Sabon Next LT" panose="02000500000000000000" pitchFamily="2" charset="0"/>
                <a:cs typeface="Sabon Next LT" panose="02000500000000000000" pitchFamily="2" charset="0"/>
              </a:rPr>
              <a:t>Q: When does the program start? </a:t>
            </a:r>
          </a:p>
          <a:p>
            <a:r>
              <a:rPr lang="en-US" sz="1400" dirty="0">
                <a:solidFill>
                  <a:srgbClr val="202C8F"/>
                </a:solidFill>
                <a:latin typeface="Sabon Next LT" panose="02000500000000000000" pitchFamily="2" charset="0"/>
                <a:cs typeface="Sabon Next LT" panose="02000500000000000000" pitchFamily="2" charset="0"/>
              </a:rPr>
              <a:t>Spring Quarter-  consecutively for 2 years, including the summer quarters.</a:t>
            </a:r>
          </a:p>
          <a:p>
            <a:r>
              <a:rPr lang="en-US" sz="1400" dirty="0">
                <a:solidFill>
                  <a:srgbClr val="202C8F"/>
                </a:solidFill>
                <a:latin typeface="Sabon Next LT" panose="02000500000000000000" pitchFamily="2" charset="0"/>
                <a:cs typeface="Sabon Next LT" panose="02000500000000000000" pitchFamily="2" charset="0"/>
              </a:rPr>
              <a:t>Program completion is the end of Winter Quarter of the 2</a:t>
            </a:r>
            <a:r>
              <a:rPr lang="en-US" sz="1400" baseline="30000" dirty="0">
                <a:solidFill>
                  <a:srgbClr val="202C8F"/>
                </a:solidFill>
                <a:latin typeface="Sabon Next LT" panose="02000500000000000000" pitchFamily="2" charset="0"/>
                <a:cs typeface="Sabon Next LT" panose="02000500000000000000" pitchFamily="2" charset="0"/>
              </a:rPr>
              <a:t>nd</a:t>
            </a:r>
            <a:r>
              <a:rPr lang="en-US" sz="1400" dirty="0">
                <a:solidFill>
                  <a:srgbClr val="202C8F"/>
                </a:solidFill>
                <a:latin typeface="Sabon Next LT" panose="02000500000000000000" pitchFamily="2" charset="0"/>
                <a:cs typeface="Sabon Next LT" panose="02000500000000000000" pitchFamily="2" charset="0"/>
              </a:rPr>
              <a:t> year.</a:t>
            </a:r>
          </a:p>
          <a:p>
            <a:endParaRPr lang="en-US" sz="16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4735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a:xfrm>
            <a:off x="0" y="-7546"/>
            <a:ext cx="6276975" cy="6858000"/>
          </a:xfrm>
          <a:solidFill>
            <a:schemeClr val="accent5">
              <a:lumMod val="40000"/>
              <a:lumOff val="60000"/>
            </a:schemeClr>
          </a:solidFill>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a:p>
            <a:pPr marL="342900" indent="-342900">
              <a:buFont typeface="Arial" panose="020B0604020202020204" pitchFamily="34" charset="0"/>
              <a:buChar char="•"/>
            </a:pPr>
            <a:r>
              <a:rPr lang="en-US" dirty="0">
                <a:solidFill>
                  <a:srgbClr val="202C8F"/>
                </a:solidFill>
                <a:cs typeface="Sabon Next LT" panose="02000500000000000000" pitchFamily="2" charset="0"/>
              </a:rPr>
              <a:t>Introduction​ to the Radiologic Technology Profession</a:t>
            </a:r>
          </a:p>
          <a:p>
            <a:pPr marL="342900" indent="-342900">
              <a:buFont typeface="Arial" panose="020B0604020202020204" pitchFamily="34" charset="0"/>
              <a:buChar char="•"/>
            </a:pPr>
            <a:endParaRPr lang="en-US" dirty="0">
              <a:solidFill>
                <a:srgbClr val="202C8F"/>
              </a:solidFill>
              <a:cs typeface="Sabon Next LT" panose="02000500000000000000" pitchFamily="2" charset="0"/>
            </a:endParaRPr>
          </a:p>
          <a:p>
            <a:pPr marL="342900" indent="-342900">
              <a:buFont typeface="Arial" panose="020B0604020202020204" pitchFamily="34" charset="0"/>
              <a:buChar char="•"/>
            </a:pPr>
            <a:r>
              <a:rPr lang="en-US" dirty="0">
                <a:solidFill>
                  <a:srgbClr val="202C8F"/>
                </a:solidFill>
                <a:cs typeface="Sabon Next LT" panose="02000500000000000000" pitchFamily="2" charset="0"/>
              </a:rPr>
              <a:t>What to expect from the WVC program</a:t>
            </a:r>
          </a:p>
          <a:p>
            <a:endParaRPr lang="en-US" dirty="0">
              <a:solidFill>
                <a:srgbClr val="202C8F"/>
              </a:solidFill>
              <a:cs typeface="Sabon Next LT" panose="02000500000000000000" pitchFamily="2" charset="0"/>
            </a:endParaRPr>
          </a:p>
          <a:p>
            <a:pPr marL="342900" indent="-342900">
              <a:buFont typeface="Arial" panose="020B0604020202020204" pitchFamily="34" charset="0"/>
              <a:buChar char="•"/>
            </a:pPr>
            <a:r>
              <a:rPr lang="en-US" dirty="0">
                <a:solidFill>
                  <a:srgbClr val="202C8F"/>
                </a:solidFill>
                <a:cs typeface="Sabon Next LT" panose="02000500000000000000" pitchFamily="2" charset="0"/>
              </a:rPr>
              <a:t>Requirements/Application Process</a:t>
            </a:r>
          </a:p>
          <a:p>
            <a:pPr marL="342900" indent="-342900">
              <a:buFont typeface="Arial" panose="020B0604020202020204" pitchFamily="34" charset="0"/>
              <a:buChar char="•"/>
            </a:pPr>
            <a:endParaRPr lang="en-US" dirty="0"/>
          </a:p>
          <a:p>
            <a:r>
              <a:rPr lang="en-US" dirty="0"/>
              <a:t>​​</a:t>
            </a:r>
          </a:p>
        </p:txBody>
      </p:sp>
      <p:sp>
        <p:nvSpPr>
          <p:cNvPr id="4" name="Title 1">
            <a:extLst>
              <a:ext uri="{FF2B5EF4-FFF2-40B4-BE49-F238E27FC236}">
                <a16:creationId xmlns:a16="http://schemas.microsoft.com/office/drawing/2014/main" id="{EFC598B1-11ED-6654-2EFA-922C5A2F0026}"/>
              </a:ext>
            </a:extLst>
          </p:cNvPr>
          <p:cNvSpPr txBox="1">
            <a:spLocks/>
          </p:cNvSpPr>
          <p:nvPr/>
        </p:nvSpPr>
        <p:spPr>
          <a:xfrm>
            <a:off x="1217865" y="709363"/>
            <a:ext cx="4735260" cy="76809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3200" dirty="0">
                <a:solidFill>
                  <a:srgbClr val="202C8F"/>
                </a:solidFill>
                <a:latin typeface="Calibri" panose="020F0502020204030204" pitchFamily="34" charset="0"/>
                <a:ea typeface="Arial Regular" pitchFamily="34" charset="-122"/>
                <a:cs typeface="Calibri" panose="020F0502020204030204" pitchFamily="34" charset="0"/>
              </a:rPr>
              <a:t>Session Goals</a:t>
            </a:r>
            <a:endParaRPr lang="en-US" sz="3200" dirty="0">
              <a:solidFill>
                <a:srgbClr val="202C8F"/>
              </a:solidFill>
              <a:latin typeface="Calibri" panose="020F0502020204030204" pitchFamily="34" charset="0"/>
              <a:cs typeface="Calibri" panose="020F0502020204030204" pitchFamily="34" charset="0"/>
            </a:endParaRPr>
          </a:p>
        </p:txBody>
      </p:sp>
      <p:pic>
        <p:nvPicPr>
          <p:cNvPr id="2" name="Picture 1" descr="A person sitting at a desk with a computer">
            <a:extLst>
              <a:ext uri="{FF2B5EF4-FFF2-40B4-BE49-F238E27FC236}">
                <a16:creationId xmlns:a16="http://schemas.microsoft.com/office/drawing/2014/main" id="{BD74AED5-F23A-EC26-7FCA-0778017B6D0D}"/>
              </a:ext>
            </a:extLst>
          </p:cNvPr>
          <p:cNvPicPr>
            <a:picLocks noChangeAspect="1"/>
          </p:cNvPicPr>
          <p:nvPr/>
        </p:nvPicPr>
        <p:blipFill>
          <a:blip r:embed="rId2"/>
          <a:stretch>
            <a:fillRect/>
          </a:stretch>
        </p:blipFill>
        <p:spPr>
          <a:xfrm>
            <a:off x="6276975" y="7546"/>
            <a:ext cx="5915025" cy="6858000"/>
          </a:xfrm>
          <a:prstGeom prst="rect">
            <a:avLst/>
          </a:prstGeom>
        </p:spPr>
      </p:pic>
    </p:spTree>
    <p:extLst>
      <p:ext uri="{BB962C8B-B14F-4D97-AF65-F5344CB8AC3E}">
        <p14:creationId xmlns:p14="http://schemas.microsoft.com/office/powerpoint/2010/main" val="3855531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CBA74-709B-E205-9A13-67B2AC1CB518}"/>
              </a:ext>
            </a:extLst>
          </p:cNvPr>
          <p:cNvSpPr/>
          <p:nvPr/>
        </p:nvSpPr>
        <p:spPr>
          <a:xfrm>
            <a:off x="3978442" y="-2"/>
            <a:ext cx="8213558" cy="6922168"/>
          </a:xfrm>
          <a:prstGeom prst="rect">
            <a:avLst/>
          </a:prstGeom>
          <a:gradFill flip="none" rotWithShape="1">
            <a:gsLst>
              <a:gs pos="0">
                <a:schemeClr val="accent5">
                  <a:lumMod val="40000"/>
                  <a:lumOff val="60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Blue letters on a black background">
            <a:extLst>
              <a:ext uri="{FF2B5EF4-FFF2-40B4-BE49-F238E27FC236}">
                <a16:creationId xmlns:a16="http://schemas.microsoft.com/office/drawing/2014/main" id="{140CFC00-4C4D-23C8-4438-04F1E64C2364}"/>
              </a:ext>
            </a:extLst>
          </p:cNvPr>
          <p:cNvPicPr>
            <a:picLocks noChangeAspect="1"/>
          </p:cNvPicPr>
          <p:nvPr/>
        </p:nvPicPr>
        <p:blipFill>
          <a:blip r:embed="rId2"/>
          <a:stretch>
            <a:fillRect/>
          </a:stretch>
        </p:blipFill>
        <p:spPr>
          <a:xfrm>
            <a:off x="3957141" y="30177"/>
            <a:ext cx="4718779" cy="1262275"/>
          </a:xfrm>
          <a:prstGeom prst="rect">
            <a:avLst/>
          </a:prstGeom>
          <a:noFill/>
        </p:spPr>
      </p:pic>
      <p:sp>
        <p:nvSpPr>
          <p:cNvPr id="8" name="TextBox 7">
            <a:extLst>
              <a:ext uri="{FF2B5EF4-FFF2-40B4-BE49-F238E27FC236}">
                <a16:creationId xmlns:a16="http://schemas.microsoft.com/office/drawing/2014/main" id="{3D8366BD-8E38-018F-FD82-221C81605508}"/>
              </a:ext>
            </a:extLst>
          </p:cNvPr>
          <p:cNvSpPr txBox="1"/>
          <p:nvPr/>
        </p:nvSpPr>
        <p:spPr>
          <a:xfrm>
            <a:off x="4571473" y="1427896"/>
            <a:ext cx="4058653" cy="2739211"/>
          </a:xfrm>
          <a:prstGeom prst="rect">
            <a:avLst/>
          </a:prstGeom>
          <a:noFill/>
        </p:spPr>
        <p:txBody>
          <a:bodyPr wrap="square" rtlCol="0">
            <a:spAutoFit/>
          </a:bodyPr>
          <a:lstStyle/>
          <a:p>
            <a:r>
              <a:rPr lang="en-US" sz="2800" dirty="0">
                <a:solidFill>
                  <a:srgbClr val="202C8F"/>
                </a:solidFill>
              </a:rPr>
              <a:t>Thank you for watching!</a:t>
            </a:r>
          </a:p>
          <a:p>
            <a:endParaRPr lang="en-US" dirty="0">
              <a:solidFill>
                <a:srgbClr val="202C8F"/>
              </a:solidFill>
            </a:endParaRPr>
          </a:p>
          <a:p>
            <a:r>
              <a:rPr lang="en-US" dirty="0">
                <a:solidFill>
                  <a:srgbClr val="202C8F"/>
                </a:solidFill>
              </a:rPr>
              <a:t>Be sure to download the questionnaire and submit it with your application</a:t>
            </a:r>
          </a:p>
          <a:p>
            <a:endParaRPr lang="en-US" dirty="0">
              <a:solidFill>
                <a:srgbClr val="202C8F"/>
              </a:solidFill>
            </a:endParaRPr>
          </a:p>
          <a:p>
            <a:endParaRPr lang="en-US" dirty="0">
              <a:solidFill>
                <a:srgbClr val="202C8F"/>
              </a:solidFill>
            </a:endParaRPr>
          </a:p>
          <a:p>
            <a:r>
              <a:rPr lang="en-US" dirty="0">
                <a:solidFill>
                  <a:srgbClr val="202C8F"/>
                </a:solidFill>
              </a:rPr>
              <a:t>Contact Claire Tompkins Program Director  </a:t>
            </a:r>
            <a:r>
              <a:rPr lang="en-US" dirty="0">
                <a:solidFill>
                  <a:srgbClr val="202C8F"/>
                </a:solidFill>
                <a:hlinkClick r:id="rId3">
                  <a:extLst>
                    <a:ext uri="{A12FA001-AC4F-418D-AE19-62706E023703}">
                      <ahyp:hlinkClr xmlns:ahyp="http://schemas.microsoft.com/office/drawing/2018/hyperlinkcolor" val="tx"/>
                    </a:ext>
                  </a:extLst>
                </a:hlinkClick>
              </a:rPr>
              <a:t>ctompkins@wvc.edu</a:t>
            </a:r>
            <a:endParaRPr lang="en-US" dirty="0">
              <a:solidFill>
                <a:srgbClr val="202C8F"/>
              </a:solidFill>
            </a:endParaRPr>
          </a:p>
          <a:p>
            <a:r>
              <a:rPr lang="en-US" dirty="0">
                <a:solidFill>
                  <a:srgbClr val="202C8F"/>
                </a:solidFill>
              </a:rPr>
              <a:t>For any questions</a:t>
            </a:r>
          </a:p>
        </p:txBody>
      </p:sp>
      <p:pic>
        <p:nvPicPr>
          <p:cNvPr id="9" name="Picture 2" descr="Art and Taste in the Internet Age | The New Yorker">
            <a:extLst>
              <a:ext uri="{FF2B5EF4-FFF2-40B4-BE49-F238E27FC236}">
                <a16:creationId xmlns:a16="http://schemas.microsoft.com/office/drawing/2014/main" id="{2FEF8805-221B-C922-829E-E4995FFAAD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9" t="14152" r="41040" b="19181"/>
          <a:stretch/>
        </p:blipFill>
        <p:spPr bwMode="auto">
          <a:xfrm>
            <a:off x="4935350" y="4163680"/>
            <a:ext cx="3005116" cy="213359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1BA8796F-0F6F-E454-25BA-360028CC8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1040" y="3072944"/>
            <a:ext cx="3260511" cy="229978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0AA996A6-7BBB-82D2-52B8-A8D3D5772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48" y="0"/>
            <a:ext cx="3957993" cy="69221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45A5B0F-155A-4ED1-14A8-13C41B6E72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0330" y="-3"/>
            <a:ext cx="3348744" cy="20537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1F15469-7451-D8A8-1482-540837FB96C0}"/>
              </a:ext>
            </a:extLst>
          </p:cNvPr>
          <p:cNvSpPr txBox="1"/>
          <p:nvPr/>
        </p:nvSpPr>
        <p:spPr>
          <a:xfrm>
            <a:off x="8822807" y="2071661"/>
            <a:ext cx="2807369" cy="938719"/>
          </a:xfrm>
          <a:prstGeom prst="rect">
            <a:avLst/>
          </a:prstGeom>
          <a:noFill/>
        </p:spPr>
        <p:txBody>
          <a:bodyPr wrap="square" rtlCol="0">
            <a:spAutoFit/>
          </a:bodyPr>
          <a:lstStyle/>
          <a:p>
            <a:r>
              <a:rPr lang="en-US" sz="1100" b="1" i="1" dirty="0">
                <a:solidFill>
                  <a:srgbClr val="303030"/>
                </a:solidFill>
                <a:effectLst/>
                <a:latin typeface="DidactGothic"/>
              </a:rPr>
              <a:t>SHARK X HAMMERHEAD</a:t>
            </a:r>
            <a:br>
              <a:rPr lang="en-US" sz="1100" b="1" i="0" dirty="0">
                <a:effectLst/>
                <a:latin typeface="var(--font-family-h2)"/>
              </a:rPr>
            </a:br>
            <a:r>
              <a:rPr lang="en-US" sz="1100" b="1" i="0" dirty="0">
                <a:solidFill>
                  <a:srgbClr val="303030"/>
                </a:solidFill>
                <a:effectLst/>
                <a:latin typeface="DidactGothic"/>
              </a:rPr>
              <a:t>Jan Menzel, 2022</a:t>
            </a:r>
            <a:br>
              <a:rPr lang="en-US" sz="1100" b="1" i="0" dirty="0">
                <a:effectLst/>
                <a:latin typeface="var(--font-family-h2)"/>
              </a:rPr>
            </a:br>
            <a:r>
              <a:rPr lang="en-US" sz="1100" b="1" i="0" dirty="0">
                <a:solidFill>
                  <a:srgbClr val="303030"/>
                </a:solidFill>
                <a:effectLst/>
                <a:latin typeface="DidactGothic"/>
              </a:rPr>
              <a:t>Unmodified X-ray of a hammerhead shark printed on </a:t>
            </a:r>
            <a:r>
              <a:rPr lang="en-US" sz="1100" b="1" i="0" dirty="0" err="1">
                <a:solidFill>
                  <a:srgbClr val="303030"/>
                </a:solidFill>
                <a:effectLst/>
                <a:latin typeface="DidactGothic"/>
              </a:rPr>
              <a:t>Hahnemüle</a:t>
            </a:r>
            <a:r>
              <a:rPr lang="en-US" sz="1100" b="1" i="0" dirty="0">
                <a:solidFill>
                  <a:srgbClr val="303030"/>
                </a:solidFill>
                <a:effectLst/>
                <a:latin typeface="DidactGothic"/>
              </a:rPr>
              <a:t> German Etching archival paper</a:t>
            </a:r>
            <a:endParaRPr lang="en-US" sz="1100" b="1" i="0" dirty="0">
              <a:effectLst/>
              <a:latin typeface="var(--font-family-h2)"/>
            </a:endParaRPr>
          </a:p>
        </p:txBody>
      </p:sp>
      <p:sp>
        <p:nvSpPr>
          <p:cNvPr id="13" name="TextBox 12">
            <a:extLst>
              <a:ext uri="{FF2B5EF4-FFF2-40B4-BE49-F238E27FC236}">
                <a16:creationId xmlns:a16="http://schemas.microsoft.com/office/drawing/2014/main" id="{4351D1E7-00D7-BD13-1544-DD5C3464E152}"/>
              </a:ext>
            </a:extLst>
          </p:cNvPr>
          <p:cNvSpPr txBox="1"/>
          <p:nvPr/>
        </p:nvSpPr>
        <p:spPr>
          <a:xfrm>
            <a:off x="8822807" y="5342982"/>
            <a:ext cx="3376865" cy="1615827"/>
          </a:xfrm>
          <a:prstGeom prst="rect">
            <a:avLst/>
          </a:prstGeom>
          <a:noFill/>
        </p:spPr>
        <p:txBody>
          <a:bodyPr wrap="square" rtlCol="0">
            <a:spAutoFit/>
          </a:bodyPr>
          <a:lstStyle/>
          <a:p>
            <a:r>
              <a:rPr lang="en-US" sz="1100" b="1" i="1" dirty="0">
                <a:solidFill>
                  <a:srgbClr val="303030"/>
                </a:solidFill>
                <a:effectLst/>
                <a:latin typeface="DidactGothic"/>
              </a:rPr>
              <a:t>Conrad</a:t>
            </a:r>
            <a:br>
              <a:rPr lang="en-US" sz="1100" b="1" i="0" dirty="0">
                <a:effectLst/>
                <a:latin typeface="var(--font-family-h2)"/>
              </a:rPr>
            </a:br>
            <a:r>
              <a:rPr lang="en-US" sz="1100" b="1" i="0" dirty="0">
                <a:solidFill>
                  <a:srgbClr val="303030"/>
                </a:solidFill>
                <a:effectLst/>
                <a:latin typeface="DidactGothic"/>
              </a:rPr>
              <a:t>Christoph Polkowski, 2017</a:t>
            </a:r>
            <a:br>
              <a:rPr lang="en-US" sz="1100" b="1" i="0" dirty="0">
                <a:effectLst/>
                <a:latin typeface="var(--font-family-h2)"/>
              </a:rPr>
            </a:br>
            <a:r>
              <a:rPr lang="en-US" sz="1100" b="1" i="0" dirty="0">
                <a:solidFill>
                  <a:srgbClr val="303030"/>
                </a:solidFill>
                <a:effectLst/>
                <a:latin typeface="DidactGothic"/>
              </a:rPr>
              <a:t>Iodine-enhanced watercolor on linen canvas, X-ray of the painting</a:t>
            </a:r>
            <a:br>
              <a:rPr lang="en-US" sz="1100" b="1" i="0" dirty="0">
                <a:effectLst/>
                <a:latin typeface="var(--font-family-h2)"/>
              </a:rPr>
            </a:br>
            <a:r>
              <a:rPr lang="en-US" sz="1100" b="1" i="0" dirty="0">
                <a:solidFill>
                  <a:srgbClr val="303030"/>
                </a:solidFill>
                <a:effectLst/>
                <a:latin typeface="DidactGothic"/>
              </a:rPr>
              <a:t>42 x 30 cm</a:t>
            </a:r>
            <a:br>
              <a:rPr lang="en-US" sz="1100" b="1" i="0" dirty="0">
                <a:effectLst/>
                <a:latin typeface="var(--font-family-h2)"/>
              </a:rPr>
            </a:br>
            <a:r>
              <a:rPr lang="en-US" sz="1100" b="1" i="0" dirty="0">
                <a:solidFill>
                  <a:srgbClr val="303030"/>
                </a:solidFill>
                <a:effectLst/>
                <a:latin typeface="DidactGothic"/>
              </a:rPr>
              <a:t>(Portrait of </a:t>
            </a:r>
            <a:r>
              <a:rPr lang="en-US" sz="1100" b="1" i="1" dirty="0">
                <a:solidFill>
                  <a:srgbClr val="303030"/>
                </a:solidFill>
                <a:effectLst/>
                <a:latin typeface="DidactGothic"/>
              </a:rPr>
              <a:t>Wilhelm Conrad </a:t>
            </a:r>
            <a:r>
              <a:rPr lang="en-US" sz="1100" b="1" i="1" dirty="0" err="1">
                <a:solidFill>
                  <a:srgbClr val="303030"/>
                </a:solidFill>
                <a:effectLst/>
                <a:latin typeface="DidactGothic"/>
              </a:rPr>
              <a:t>Röntgen</a:t>
            </a:r>
            <a:r>
              <a:rPr lang="en-US" sz="1100" b="1" i="0" dirty="0">
                <a:solidFill>
                  <a:srgbClr val="303030"/>
                </a:solidFill>
                <a:effectLst/>
                <a:latin typeface="DidactGothic"/>
              </a:rPr>
              <a:t>, Inventor of X-rays and Winner of the first Nobel-Prize in Physics 1901)</a:t>
            </a:r>
            <a:endParaRPr lang="en-US" sz="1100" b="1" i="0" dirty="0">
              <a:effectLst/>
              <a:latin typeface="var(--font-family-h2)"/>
            </a:endParaRPr>
          </a:p>
          <a:p>
            <a:endParaRPr lang="en-US" sz="1100" dirty="0"/>
          </a:p>
        </p:txBody>
      </p:sp>
      <p:sp>
        <p:nvSpPr>
          <p:cNvPr id="14" name="TextBox 13">
            <a:extLst>
              <a:ext uri="{FF2B5EF4-FFF2-40B4-BE49-F238E27FC236}">
                <a16:creationId xmlns:a16="http://schemas.microsoft.com/office/drawing/2014/main" id="{0D956D83-A962-8447-AFED-AB37801D8343}"/>
              </a:ext>
            </a:extLst>
          </p:cNvPr>
          <p:cNvSpPr txBox="1"/>
          <p:nvPr/>
        </p:nvSpPr>
        <p:spPr>
          <a:xfrm>
            <a:off x="3999741" y="6282002"/>
            <a:ext cx="1900989" cy="707886"/>
          </a:xfrm>
          <a:prstGeom prst="rect">
            <a:avLst/>
          </a:prstGeom>
          <a:noFill/>
        </p:spPr>
        <p:txBody>
          <a:bodyPr wrap="square" rtlCol="0">
            <a:spAutoFit/>
          </a:bodyPr>
          <a:lstStyle/>
          <a:p>
            <a:r>
              <a:rPr lang="en-US" sz="1000" b="1" i="1" dirty="0">
                <a:solidFill>
                  <a:srgbClr val="303030"/>
                </a:solidFill>
                <a:effectLst/>
                <a:latin typeface="DidactGothic"/>
              </a:rPr>
              <a:t>Two Sides</a:t>
            </a:r>
            <a:br>
              <a:rPr lang="en-US" sz="1000" b="1" i="0" dirty="0">
                <a:effectLst/>
                <a:latin typeface="var(--font-family-h2)"/>
              </a:rPr>
            </a:br>
            <a:r>
              <a:rPr lang="en-US" sz="1000" b="1" i="0" dirty="0">
                <a:solidFill>
                  <a:srgbClr val="303030"/>
                </a:solidFill>
                <a:effectLst/>
                <a:latin typeface="DidactGothic"/>
              </a:rPr>
              <a:t>Kateryna Yeremenko, 2020</a:t>
            </a:r>
            <a:br>
              <a:rPr lang="en-US" sz="1000" b="1" i="0" dirty="0">
                <a:effectLst/>
                <a:latin typeface="var(--font-family-h2)"/>
              </a:rPr>
            </a:br>
            <a:r>
              <a:rPr lang="en-US" sz="1000" b="1" i="0" dirty="0">
                <a:solidFill>
                  <a:srgbClr val="303030"/>
                </a:solidFill>
                <a:effectLst/>
                <a:latin typeface="DidactGothic"/>
              </a:rPr>
              <a:t>Painted X-rays</a:t>
            </a:r>
            <a:endParaRPr lang="en-US" sz="1000" b="1" i="0" dirty="0">
              <a:effectLst/>
              <a:latin typeface="var(--font-family-h2)"/>
            </a:endParaRPr>
          </a:p>
          <a:p>
            <a:endParaRPr lang="en-US" sz="1000" dirty="0"/>
          </a:p>
        </p:txBody>
      </p:sp>
    </p:spTree>
    <p:extLst>
      <p:ext uri="{BB962C8B-B14F-4D97-AF65-F5344CB8AC3E}">
        <p14:creationId xmlns:p14="http://schemas.microsoft.com/office/powerpoint/2010/main" val="2952923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5A8E99-0872-0873-BE78-3B001A2E3F65}"/>
              </a:ext>
            </a:extLst>
          </p:cNvPr>
          <p:cNvSpPr>
            <a:spLocks noGrp="1"/>
          </p:cNvSpPr>
          <p:nvPr>
            <p:ph type="title"/>
          </p:nvPr>
        </p:nvSpPr>
        <p:spPr>
          <a:xfrm>
            <a:off x="5382217" y="496806"/>
            <a:ext cx="6565392" cy="1095248"/>
          </a:xfrm>
        </p:spPr>
        <p:txBody>
          <a:bodyPr/>
          <a:lstStyle/>
          <a:p>
            <a:r>
              <a:rPr lang="en-US" sz="3200" dirty="0"/>
              <a:t>What is A Radiologic Technologist?</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4644120" y="14977"/>
            <a:ext cx="7547879" cy="6843022"/>
          </a:xfrm>
          <a:solidFill>
            <a:schemeClr val="accent5">
              <a:lumMod val="40000"/>
              <a:lumOff val="60000"/>
            </a:schemeClr>
          </a:solidFill>
        </p:spPr>
        <p:txBody>
          <a:bodyPr>
            <a:normAutofit fontScale="70000" lnSpcReduction="20000"/>
          </a:bodyPr>
          <a:lstStyle/>
          <a:p>
            <a:endParaRPr lang="en-US" dirty="0"/>
          </a:p>
          <a:p>
            <a:endParaRPr lang="en-US" dirty="0"/>
          </a:p>
          <a:p>
            <a:endParaRPr lang="en-US" dirty="0"/>
          </a:p>
          <a:p>
            <a:pPr marL="0" indent="0">
              <a:buNone/>
            </a:pPr>
            <a:r>
              <a:rPr lang="en-US" sz="4600" b="1" dirty="0">
                <a:solidFill>
                  <a:srgbClr val="202C8F"/>
                </a:solidFill>
                <a:cs typeface="Sabon Next LT" panose="02000500000000000000" pitchFamily="2" charset="0"/>
              </a:rPr>
              <a:t>      What is a Radiologic Technologist?</a:t>
            </a:r>
          </a:p>
          <a:p>
            <a:pPr marL="0" indent="0">
              <a:buNone/>
            </a:pPr>
            <a:endParaRPr lang="en-US" dirty="0">
              <a:solidFill>
                <a:srgbClr val="202C8F"/>
              </a:solidFill>
              <a:cs typeface="Sabon Next LT" panose="02000500000000000000" pitchFamily="2" charset="0"/>
            </a:endParaRPr>
          </a:p>
          <a:p>
            <a:r>
              <a:rPr lang="en-US" dirty="0">
                <a:solidFill>
                  <a:srgbClr val="202C8F"/>
                </a:solidFill>
                <a:cs typeface="Sabon Next LT" panose="02000500000000000000" pitchFamily="2" charset="0"/>
              </a:rPr>
              <a:t>A Radiologic Technologist, Radiographer, Rad Tech, X-Ray Tech or RT is a healthcare  professional trained to create images of patients’ bodies using specialized medical equipment. The images created help physicians to diagnose and treat diseases and injuries.  RT’s do not provide diagnoses. </a:t>
            </a:r>
          </a:p>
          <a:p>
            <a:endParaRPr lang="en-US" dirty="0">
              <a:solidFill>
                <a:srgbClr val="202C8F"/>
              </a:solidFill>
              <a:cs typeface="Sabon Next LT" panose="02000500000000000000" pitchFamily="2" charset="0"/>
            </a:endParaRPr>
          </a:p>
          <a:p>
            <a:r>
              <a:rPr lang="en-US" dirty="0">
                <a:solidFill>
                  <a:srgbClr val="202C8F"/>
                </a:solidFill>
                <a:cs typeface="Sabon Next LT" panose="02000500000000000000" pitchFamily="2" charset="0"/>
              </a:rPr>
              <a:t>Radiologic Technologists are responsible for accurately positioning patients and ensuring that a quality diagnostic image is produced. They work closely with a Radiologist, medical doctors that have received additional medical training to interpret the images taken by the Radiologic Technologist. </a:t>
            </a:r>
          </a:p>
          <a:p>
            <a:endParaRPr lang="en-US" dirty="0">
              <a:solidFill>
                <a:srgbClr val="202C8F"/>
              </a:solidFill>
              <a:cs typeface="Sabon Next LT" panose="02000500000000000000" pitchFamily="2" charset="0"/>
            </a:endParaRPr>
          </a:p>
          <a:p>
            <a:r>
              <a:rPr lang="en-US" dirty="0">
                <a:solidFill>
                  <a:srgbClr val="202C8F"/>
                </a:solidFill>
                <a:cs typeface="Sabon Next LT" panose="02000500000000000000" pitchFamily="2" charset="0"/>
              </a:rPr>
              <a:t>Radiologic Technologists may perform diagnostic imaging procedures in general Radiography which is mainly X-Rays and Fluoroscopy or they may choose to specialize in other modalities such as MRI, CT, Mammography, Interventional Radiography, Radiation Therapy or Nuclear Medicine. These specialized modalities require additional education and clinical experience. </a:t>
            </a:r>
          </a:p>
          <a:p>
            <a:endParaRPr lang="en-US" dirty="0"/>
          </a:p>
        </p:txBody>
      </p:sp>
      <p:pic>
        <p:nvPicPr>
          <p:cNvPr id="1026" name="Picture 2" descr="Careers in Radiologic Technology - ASRT">
            <a:extLst>
              <a:ext uri="{FF2B5EF4-FFF2-40B4-BE49-F238E27FC236}">
                <a16:creationId xmlns:a16="http://schemas.microsoft.com/office/drawing/2014/main" id="{E1AF185B-9A01-3B24-9F66-2DC7CDC22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 y="0"/>
            <a:ext cx="46397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22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88FB70-33D5-9F81-FEC6-C8EA237FCED3}"/>
              </a:ext>
            </a:extLst>
          </p:cNvPr>
          <p:cNvSpPr>
            <a:spLocks noGrp="1"/>
          </p:cNvSpPr>
          <p:nvPr>
            <p:ph type="title"/>
          </p:nvPr>
        </p:nvSpPr>
        <p:spPr>
          <a:xfrm>
            <a:off x="3297597" y="92215"/>
            <a:ext cx="6500119" cy="768096"/>
          </a:xfrm>
        </p:spPr>
        <p:txBody>
          <a:bodyPr anchor="t">
            <a:normAutofit/>
          </a:bodyPr>
          <a:lstStyle/>
          <a:p>
            <a:pPr>
              <a:lnSpc>
                <a:spcPct val="90000"/>
              </a:lnSpc>
            </a:pPr>
            <a:r>
              <a:rPr lang="en-US" sz="3200" b="1" dirty="0">
                <a:solidFill>
                  <a:srgbClr val="202C8F"/>
                </a:solidFill>
              </a:rPr>
              <a:t>What do Radiologic Technologists Do?</a:t>
            </a:r>
          </a:p>
        </p:txBody>
      </p:sp>
      <p:sp>
        <p:nvSpPr>
          <p:cNvPr id="7" name="Content Placeholder 2">
            <a:extLst>
              <a:ext uri="{FF2B5EF4-FFF2-40B4-BE49-F238E27FC236}">
                <a16:creationId xmlns:a16="http://schemas.microsoft.com/office/drawing/2014/main" id="{29168AD4-69F5-2C7B-44C6-7E4C638DE938}"/>
              </a:ext>
            </a:extLst>
          </p:cNvPr>
          <p:cNvSpPr txBox="1">
            <a:spLocks/>
          </p:cNvSpPr>
          <p:nvPr/>
        </p:nvSpPr>
        <p:spPr>
          <a:xfrm>
            <a:off x="110175" y="1307432"/>
            <a:ext cx="2249368" cy="5316057"/>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600"/>
              </a:spcAft>
            </a:pPr>
            <a:r>
              <a:rPr lang="en-US" sz="1600" b="1" dirty="0">
                <a:solidFill>
                  <a:srgbClr val="202C8F"/>
                </a:solidFill>
                <a:latin typeface="Calibri" panose="020F0502020204030204" pitchFamily="34" charset="0"/>
                <a:cs typeface="Calibri" panose="020F0502020204030204" pitchFamily="34" charset="0"/>
              </a:rPr>
              <a:t>Radiologic Technologist are an important integral part of the healthcare team! </a:t>
            </a:r>
            <a:endParaRPr lang="en-US" b="1" dirty="0"/>
          </a:p>
          <a:p>
            <a:pPr marL="285750" indent="-285750">
              <a:spcAft>
                <a:spcPts val="600"/>
              </a:spcAft>
            </a:pPr>
            <a:r>
              <a:rPr lang="en-US" sz="1600" b="1" dirty="0">
                <a:solidFill>
                  <a:srgbClr val="202C8F"/>
                </a:solidFill>
                <a:latin typeface="Calibri" panose="020F0502020204030204" pitchFamily="34" charset="0"/>
                <a:cs typeface="Calibri" panose="020F0502020204030204" pitchFamily="34" charset="0"/>
              </a:rPr>
              <a:t>Able to communicate with the healthcare team, patients, family members and caregivers.</a:t>
            </a:r>
            <a:endParaRPr lang="en-US" sz="1600" b="1" dirty="0">
              <a:latin typeface="Roboto" panose="02000000000000000000" pitchFamily="2" charset="0"/>
            </a:endParaRPr>
          </a:p>
          <a:p>
            <a:pPr marL="285750" indent="-285750">
              <a:spcAft>
                <a:spcPts val="600"/>
              </a:spcAft>
            </a:pPr>
            <a:r>
              <a:rPr lang="en-US" sz="1600" b="1" dirty="0">
                <a:solidFill>
                  <a:srgbClr val="202C8F"/>
                </a:solidFill>
              </a:rPr>
              <a:t>They are true experts in patient positioning and in operating the complex machinery.</a:t>
            </a:r>
          </a:p>
          <a:p>
            <a:pPr>
              <a:spcAft>
                <a:spcPts val="600"/>
              </a:spcAft>
            </a:pPr>
            <a:endParaRPr lang="en-US" dirty="0">
              <a:solidFill>
                <a:schemeClr val="accent3">
                  <a:lumMod val="50000"/>
                </a:schemeClr>
              </a:solidFill>
            </a:endParaRPr>
          </a:p>
          <a:p>
            <a:pPr>
              <a:spcAft>
                <a:spcPts val="600"/>
              </a:spcAft>
            </a:pPr>
            <a:endParaRPr lang="en-US" dirty="0"/>
          </a:p>
          <a:p>
            <a:pPr>
              <a:spcAft>
                <a:spcPts val="600"/>
              </a:spcAft>
            </a:pPr>
            <a:endParaRPr lang="en-US" sz="1700" dirty="0"/>
          </a:p>
          <a:p>
            <a:pPr>
              <a:spcAft>
                <a:spcPts val="600"/>
              </a:spcAft>
            </a:pPr>
            <a:endParaRPr lang="en-US" sz="1700" dirty="0"/>
          </a:p>
        </p:txBody>
      </p:sp>
      <p:sp>
        <p:nvSpPr>
          <p:cNvPr id="8" name="Text Placeholder 8">
            <a:extLst>
              <a:ext uri="{FF2B5EF4-FFF2-40B4-BE49-F238E27FC236}">
                <a16:creationId xmlns:a16="http://schemas.microsoft.com/office/drawing/2014/main" id="{A50ED8AD-D4A5-0CB4-543D-9511B9E13E70}"/>
              </a:ext>
            </a:extLst>
          </p:cNvPr>
          <p:cNvSpPr txBox="1">
            <a:spLocks/>
          </p:cNvSpPr>
          <p:nvPr/>
        </p:nvSpPr>
        <p:spPr>
          <a:xfrm>
            <a:off x="2485882" y="4526799"/>
            <a:ext cx="3150398" cy="223898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b="1" dirty="0">
                <a:solidFill>
                  <a:srgbClr val="202C8F"/>
                </a:solidFill>
              </a:rPr>
              <a:t>RT’S assist the Radiologist during certain procedures</a:t>
            </a:r>
          </a:p>
          <a:p>
            <a:pPr marL="285750" indent="-285750"/>
            <a:r>
              <a:rPr lang="en-US" sz="1600" b="1" dirty="0">
                <a:solidFill>
                  <a:srgbClr val="202C8F"/>
                </a:solidFill>
              </a:rPr>
              <a:t>Communicate with the patient, assure radiation protection as well as educate patients about the exam</a:t>
            </a:r>
          </a:p>
          <a:p>
            <a:pPr marL="285750" indent="-285750"/>
            <a:r>
              <a:rPr lang="en-US" sz="1600" b="1" dirty="0">
                <a:solidFill>
                  <a:srgbClr val="202C8F"/>
                </a:solidFill>
              </a:rPr>
              <a:t>Manipulate medical imaging equipment</a:t>
            </a:r>
          </a:p>
          <a:p>
            <a:endParaRPr lang="en-US" dirty="0"/>
          </a:p>
          <a:p>
            <a:endParaRPr lang="en-US" dirty="0"/>
          </a:p>
        </p:txBody>
      </p:sp>
      <p:sp>
        <p:nvSpPr>
          <p:cNvPr id="9" name="TextBox 8">
            <a:extLst>
              <a:ext uri="{FF2B5EF4-FFF2-40B4-BE49-F238E27FC236}">
                <a16:creationId xmlns:a16="http://schemas.microsoft.com/office/drawing/2014/main" id="{D22790CC-10DE-4477-273F-97BB9DC95352}"/>
              </a:ext>
            </a:extLst>
          </p:cNvPr>
          <p:cNvSpPr txBox="1"/>
          <p:nvPr/>
        </p:nvSpPr>
        <p:spPr>
          <a:xfrm>
            <a:off x="5874569" y="4581002"/>
            <a:ext cx="3035345"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202C8F"/>
                </a:solidFill>
                <a:latin typeface="Calibri" panose="020F0502020204030204" pitchFamily="34" charset="0"/>
                <a:cs typeface="Calibri" panose="020F0502020204030204" pitchFamily="34" charset="0"/>
              </a:rPr>
              <a:t>Perform exams under a Physician’s order by providing the acquisition and processing of images</a:t>
            </a:r>
          </a:p>
          <a:p>
            <a:endParaRPr lang="en-US" sz="1600" b="1" dirty="0">
              <a:solidFill>
                <a:srgbClr val="202C8F"/>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dirty="0">
                <a:solidFill>
                  <a:srgbClr val="202C8F"/>
                </a:solidFill>
                <a:latin typeface="Calibri" panose="020F0502020204030204" pitchFamily="34" charset="0"/>
                <a:cs typeface="Calibri" panose="020F0502020204030204" pitchFamily="34" charset="0"/>
              </a:rPr>
              <a:t>Determine exposure factors for each image</a:t>
            </a:r>
          </a:p>
        </p:txBody>
      </p:sp>
      <p:sp>
        <p:nvSpPr>
          <p:cNvPr id="10" name="TextBox 9">
            <a:extLst>
              <a:ext uri="{FF2B5EF4-FFF2-40B4-BE49-F238E27FC236}">
                <a16:creationId xmlns:a16="http://schemas.microsoft.com/office/drawing/2014/main" id="{59804F8B-4BE9-6ED5-4FDF-12900217EC21}"/>
              </a:ext>
            </a:extLst>
          </p:cNvPr>
          <p:cNvSpPr txBox="1"/>
          <p:nvPr/>
        </p:nvSpPr>
        <p:spPr>
          <a:xfrm>
            <a:off x="9148203" y="4426683"/>
            <a:ext cx="2719137" cy="1815882"/>
          </a:xfrm>
          <a:prstGeom prst="rect">
            <a:avLst/>
          </a:prstGeom>
          <a:noFill/>
        </p:spPr>
        <p:txBody>
          <a:bodyPr wrap="square" rtlCol="0">
            <a:spAutoFit/>
          </a:bodyPr>
          <a:lstStyle/>
          <a:p>
            <a:endParaRPr lang="en-US" sz="1600" b="1" dirty="0">
              <a:solidFill>
                <a:srgbClr val="202C8F"/>
              </a:solidFill>
            </a:endParaRPr>
          </a:p>
          <a:p>
            <a:pPr marL="285750" indent="-285750">
              <a:buFont typeface="Arial" panose="020B0604020202020204" pitchFamily="34" charset="0"/>
              <a:buChar char="•"/>
            </a:pPr>
            <a:r>
              <a:rPr lang="en-US" sz="1600" b="1" dirty="0">
                <a:solidFill>
                  <a:srgbClr val="202C8F"/>
                </a:solidFill>
              </a:rPr>
              <a:t>Ability to use critical thinking</a:t>
            </a:r>
          </a:p>
          <a:p>
            <a:endParaRPr lang="en-US" sz="1600" b="1" dirty="0">
              <a:solidFill>
                <a:srgbClr val="202C8F"/>
              </a:solidFill>
            </a:endParaRPr>
          </a:p>
          <a:p>
            <a:pPr marL="285750" indent="-285750">
              <a:buFont typeface="Arial" panose="020B0604020202020204" pitchFamily="34" charset="0"/>
              <a:buChar char="•"/>
            </a:pPr>
            <a:r>
              <a:rPr lang="en-US" sz="1600" b="1" dirty="0">
                <a:solidFill>
                  <a:srgbClr val="202C8F"/>
                </a:solidFill>
              </a:rPr>
              <a:t>Can handle being physically on feet for extended periods of time</a:t>
            </a:r>
          </a:p>
        </p:txBody>
      </p:sp>
      <p:pic>
        <p:nvPicPr>
          <p:cNvPr id="11" name="Picture 2" descr="Radiography (X-Ray) and Fluoroscopy | Texas Children's Hospital">
            <a:extLst>
              <a:ext uri="{FF2B5EF4-FFF2-40B4-BE49-F238E27FC236}">
                <a16:creationId xmlns:a16="http://schemas.microsoft.com/office/drawing/2014/main" id="{92533245-94F4-806D-C93B-1BB2C8DE9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935" y="1323474"/>
            <a:ext cx="3035345" cy="31032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X Ray Radiology Tech Week">
            <a:extLst>
              <a:ext uri="{FF2B5EF4-FFF2-40B4-BE49-F238E27FC236}">
                <a16:creationId xmlns:a16="http://schemas.microsoft.com/office/drawing/2014/main" id="{26C2AAEE-91C4-847A-EFBE-A0B4E9CB3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28" r="5528"/>
          <a:stretch>
            <a:fillRect/>
          </a:stretch>
        </p:blipFill>
        <p:spPr bwMode="auto">
          <a:xfrm>
            <a:off x="5877672" y="1323474"/>
            <a:ext cx="2865804" cy="31032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adiologic Technologists in High Demand | AdventHealth University">
            <a:extLst>
              <a:ext uri="{FF2B5EF4-FFF2-40B4-BE49-F238E27FC236}">
                <a16:creationId xmlns:a16="http://schemas.microsoft.com/office/drawing/2014/main" id="{0DAF5C4B-F7E7-6D9B-AE03-BC14AF2652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51" r="-2" b="-2"/>
          <a:stretch/>
        </p:blipFill>
        <p:spPr bwMode="auto">
          <a:xfrm>
            <a:off x="8984868" y="1323474"/>
            <a:ext cx="3096957" cy="3103209"/>
          </a:xfrm>
          <a:prstGeom prst="rect">
            <a:avLst/>
          </a:prstGeom>
          <a:solidFill>
            <a:srgbClr val="FFFFFF"/>
          </a:solidFill>
          <a:ln>
            <a:noFill/>
          </a:ln>
        </p:spPr>
      </p:pic>
    </p:spTree>
    <p:extLst>
      <p:ext uri="{BB962C8B-B14F-4D97-AF65-F5344CB8AC3E}">
        <p14:creationId xmlns:p14="http://schemas.microsoft.com/office/powerpoint/2010/main" val="171482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EF5A-051B-F440-F6B8-780F687B0940}"/>
              </a:ext>
            </a:extLst>
          </p:cNvPr>
          <p:cNvSpPr>
            <a:spLocks noGrp="1"/>
          </p:cNvSpPr>
          <p:nvPr>
            <p:ph type="title"/>
          </p:nvPr>
        </p:nvSpPr>
        <p:spPr>
          <a:xfrm>
            <a:off x="253092" y="187452"/>
            <a:ext cx="11503479" cy="1094342"/>
          </a:xfrm>
        </p:spPr>
        <p:txBody>
          <a:bodyPr/>
          <a:lstStyle/>
          <a:p>
            <a:r>
              <a:rPr lang="en-US" sz="3200" b="1" dirty="0">
                <a:solidFill>
                  <a:srgbClr val="202C8F"/>
                </a:solidFill>
              </a:rPr>
              <a:t>The Radiologic Technologist must also possess:</a:t>
            </a:r>
          </a:p>
        </p:txBody>
      </p:sp>
      <p:sp>
        <p:nvSpPr>
          <p:cNvPr id="18" name="Rectangle 17">
            <a:extLst>
              <a:ext uri="{FF2B5EF4-FFF2-40B4-BE49-F238E27FC236}">
                <a16:creationId xmlns:a16="http://schemas.microsoft.com/office/drawing/2014/main" id="{B0F9BC10-2D4C-CDBC-A178-372A991FF2ED}"/>
              </a:ext>
            </a:extLst>
          </p:cNvPr>
          <p:cNvSpPr/>
          <p:nvPr/>
        </p:nvSpPr>
        <p:spPr>
          <a:xfrm>
            <a:off x="0" y="990600"/>
            <a:ext cx="12191999" cy="5867400"/>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CA66FB7-C0C2-BE57-0557-1E426EFAFC94}"/>
              </a:ext>
            </a:extLst>
          </p:cNvPr>
          <p:cNvSpPr txBox="1"/>
          <p:nvPr/>
        </p:nvSpPr>
        <p:spPr>
          <a:xfrm>
            <a:off x="81643" y="1182913"/>
            <a:ext cx="9160328"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202C8F"/>
                </a:solidFill>
              </a:rPr>
              <a:t>Appropriate Communication</a:t>
            </a:r>
          </a:p>
          <a:p>
            <a:pPr marL="285750" indent="-285750">
              <a:buFont typeface="Arial" panose="020B0604020202020204" pitchFamily="34" charset="0"/>
              <a:buChar char="•"/>
            </a:pPr>
            <a:endParaRPr lang="en-US" b="1" dirty="0">
              <a:solidFill>
                <a:srgbClr val="202C8F"/>
              </a:solidFill>
            </a:endParaRPr>
          </a:p>
          <a:p>
            <a:pPr marL="285750" indent="-285750">
              <a:buFont typeface="Arial" panose="020B0604020202020204" pitchFamily="34" charset="0"/>
              <a:buChar char="•"/>
            </a:pPr>
            <a:r>
              <a:rPr lang="en-US" b="1" dirty="0">
                <a:solidFill>
                  <a:srgbClr val="202C8F"/>
                </a:solidFill>
              </a:rPr>
              <a:t>Punctuality</a:t>
            </a:r>
          </a:p>
          <a:p>
            <a:pPr marL="285750" indent="-285750">
              <a:buFont typeface="Arial" panose="020B0604020202020204" pitchFamily="34" charset="0"/>
              <a:buChar char="•"/>
            </a:pPr>
            <a:endParaRPr lang="en-US" b="1" dirty="0">
              <a:solidFill>
                <a:srgbClr val="202C8F"/>
              </a:solidFill>
            </a:endParaRPr>
          </a:p>
          <a:p>
            <a:pPr marL="285750" indent="-285750">
              <a:buFont typeface="Arial" panose="020B0604020202020204" pitchFamily="34" charset="0"/>
              <a:buChar char="•"/>
            </a:pPr>
            <a:r>
              <a:rPr lang="en-US" b="1" dirty="0">
                <a:solidFill>
                  <a:srgbClr val="202C8F"/>
                </a:solidFill>
              </a:rPr>
              <a:t>Dependability</a:t>
            </a:r>
          </a:p>
          <a:p>
            <a:pPr marL="285750" indent="-285750">
              <a:buFont typeface="Arial" panose="020B0604020202020204" pitchFamily="34" charset="0"/>
              <a:buChar char="•"/>
            </a:pPr>
            <a:endParaRPr lang="en-US" b="1" dirty="0">
              <a:solidFill>
                <a:srgbClr val="202C8F"/>
              </a:solidFill>
            </a:endParaRPr>
          </a:p>
          <a:p>
            <a:pPr marL="285750" indent="-285750">
              <a:buFont typeface="Arial" panose="020B0604020202020204" pitchFamily="34" charset="0"/>
              <a:buChar char="•"/>
            </a:pPr>
            <a:r>
              <a:rPr lang="en-US" b="1" dirty="0">
                <a:solidFill>
                  <a:srgbClr val="202C8F"/>
                </a:solidFill>
              </a:rPr>
              <a:t>Appropriate appearance</a:t>
            </a:r>
          </a:p>
          <a:p>
            <a:pPr marL="285750" indent="-285750">
              <a:buFont typeface="Arial" panose="020B0604020202020204" pitchFamily="34" charset="0"/>
              <a:buChar char="•"/>
            </a:pPr>
            <a:endParaRPr lang="en-US" b="1" dirty="0">
              <a:solidFill>
                <a:srgbClr val="202C8F"/>
              </a:solidFill>
            </a:endParaRPr>
          </a:p>
          <a:p>
            <a:pPr marL="285750" indent="-285750">
              <a:buFont typeface="Arial" panose="020B0604020202020204" pitchFamily="34" charset="0"/>
              <a:buChar char="•"/>
            </a:pPr>
            <a:r>
              <a:rPr lang="en-US" b="1" dirty="0">
                <a:solidFill>
                  <a:srgbClr val="202C8F"/>
                </a:solidFill>
              </a:rPr>
              <a:t>Ability to be a Team Player- Teamwork</a:t>
            </a:r>
          </a:p>
          <a:p>
            <a:pPr marL="285750" indent="-285750">
              <a:buFont typeface="Arial" panose="020B0604020202020204" pitchFamily="34" charset="0"/>
              <a:buChar char="•"/>
            </a:pPr>
            <a:endParaRPr lang="en-US" b="1" dirty="0">
              <a:solidFill>
                <a:srgbClr val="202C8F"/>
              </a:solidFill>
            </a:endParaRPr>
          </a:p>
          <a:p>
            <a:pPr marL="285750" indent="-285750">
              <a:buFont typeface="Arial" panose="020B0604020202020204" pitchFamily="34" charset="0"/>
              <a:buChar char="•"/>
            </a:pPr>
            <a:r>
              <a:rPr lang="en-US" b="1" dirty="0">
                <a:solidFill>
                  <a:srgbClr val="202C8F"/>
                </a:solidFill>
              </a:rPr>
              <a:t>Detail-oriented</a:t>
            </a:r>
          </a:p>
          <a:p>
            <a:pPr marL="285750" indent="-285750">
              <a:buFont typeface="Arial" panose="020B0604020202020204" pitchFamily="34" charset="0"/>
              <a:buChar char="•"/>
            </a:pPr>
            <a:endParaRPr lang="en-US" b="1" dirty="0">
              <a:solidFill>
                <a:srgbClr val="202C8F"/>
              </a:solidFill>
            </a:endParaRPr>
          </a:p>
          <a:p>
            <a:pPr marL="285750" indent="-285750">
              <a:buFont typeface="Arial" panose="020B0604020202020204" pitchFamily="34" charset="0"/>
              <a:buChar char="•"/>
            </a:pPr>
            <a:r>
              <a:rPr lang="en-US" b="1" dirty="0">
                <a:solidFill>
                  <a:srgbClr val="202C8F"/>
                </a:solidFill>
              </a:rPr>
              <a:t>Critical Thinker</a:t>
            </a:r>
          </a:p>
          <a:p>
            <a:pPr marL="285750" indent="-285750">
              <a:buFont typeface="Arial" panose="020B0604020202020204" pitchFamily="34" charset="0"/>
              <a:buChar char="•"/>
            </a:pPr>
            <a:endParaRPr lang="en-US" b="1" dirty="0">
              <a:solidFill>
                <a:srgbClr val="202C8F"/>
              </a:solidFill>
            </a:endParaRPr>
          </a:p>
          <a:p>
            <a:pPr marL="285750" indent="-285750">
              <a:buFont typeface="Arial" panose="020B0604020202020204" pitchFamily="34" charset="0"/>
              <a:buChar char="•"/>
            </a:pPr>
            <a:r>
              <a:rPr lang="en-US" b="1" dirty="0">
                <a:solidFill>
                  <a:srgbClr val="202C8F"/>
                </a:solidFill>
              </a:rPr>
              <a:t>Motivation</a:t>
            </a:r>
          </a:p>
          <a:p>
            <a:pPr marL="285750" indent="-285750">
              <a:buFont typeface="Arial" panose="020B0604020202020204" pitchFamily="34" charset="0"/>
              <a:buChar char="•"/>
            </a:pPr>
            <a:endParaRPr lang="en-US" dirty="0"/>
          </a:p>
          <a:p>
            <a:endParaRPr lang="en-US" dirty="0"/>
          </a:p>
        </p:txBody>
      </p:sp>
      <p:pic>
        <p:nvPicPr>
          <p:cNvPr id="2050" name="Picture 2">
            <a:extLst>
              <a:ext uri="{FF2B5EF4-FFF2-40B4-BE49-F238E27FC236}">
                <a16:creationId xmlns:a16="http://schemas.microsoft.com/office/drawing/2014/main" id="{C6E95436-9289-1277-FC53-9DC017A12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667" y="1106261"/>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65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EF5A-051B-F440-F6B8-780F687B0940}"/>
              </a:ext>
            </a:extLst>
          </p:cNvPr>
          <p:cNvSpPr>
            <a:spLocks noGrp="1"/>
          </p:cNvSpPr>
          <p:nvPr>
            <p:ph type="title"/>
          </p:nvPr>
        </p:nvSpPr>
        <p:spPr>
          <a:xfrm>
            <a:off x="20682" y="-65205"/>
            <a:ext cx="11503479" cy="941091"/>
          </a:xfrm>
        </p:spPr>
        <p:txBody>
          <a:bodyPr/>
          <a:lstStyle/>
          <a:p>
            <a:r>
              <a:rPr lang="en-US" sz="3200" b="1" dirty="0">
                <a:solidFill>
                  <a:srgbClr val="202C8F"/>
                </a:solidFill>
              </a:rPr>
              <a:t>Types of Exams in Radiologic Technology</a:t>
            </a:r>
          </a:p>
        </p:txBody>
      </p:sp>
      <p:sp>
        <p:nvSpPr>
          <p:cNvPr id="4" name="TextBox 3">
            <a:extLst>
              <a:ext uri="{FF2B5EF4-FFF2-40B4-BE49-F238E27FC236}">
                <a16:creationId xmlns:a16="http://schemas.microsoft.com/office/drawing/2014/main" id="{6A06C9C4-16C9-29B3-6CEE-6B8905189523}"/>
              </a:ext>
            </a:extLst>
          </p:cNvPr>
          <p:cNvSpPr txBox="1"/>
          <p:nvPr/>
        </p:nvSpPr>
        <p:spPr>
          <a:xfrm>
            <a:off x="0" y="1990156"/>
            <a:ext cx="2775457" cy="923330"/>
          </a:xfrm>
          <a:prstGeom prst="rect">
            <a:avLst/>
          </a:prstGeom>
          <a:noFill/>
        </p:spPr>
        <p:txBody>
          <a:bodyPr wrap="square" rtlCol="0">
            <a:spAutoFit/>
          </a:bodyPr>
          <a:lstStyle/>
          <a:p>
            <a:endParaRPr lang="en-US" dirty="0"/>
          </a:p>
          <a:p>
            <a:endParaRPr lang="en-US" dirty="0"/>
          </a:p>
          <a:p>
            <a:endParaRPr lang="en-US" dirty="0"/>
          </a:p>
        </p:txBody>
      </p:sp>
      <p:sp>
        <p:nvSpPr>
          <p:cNvPr id="5" name="Rectangle 4">
            <a:extLst>
              <a:ext uri="{FF2B5EF4-FFF2-40B4-BE49-F238E27FC236}">
                <a16:creationId xmlns:a16="http://schemas.microsoft.com/office/drawing/2014/main" id="{9011633C-2188-679D-8F8B-95ACD3DFFA6D}"/>
              </a:ext>
              <a:ext uri="{C183D7F6-B498-43B3-948B-1728B52AA6E4}">
                <adec:decorative xmlns:adec="http://schemas.microsoft.com/office/drawing/2017/decorative" val="0"/>
              </a:ext>
            </a:extLst>
          </p:cNvPr>
          <p:cNvSpPr/>
          <p:nvPr/>
        </p:nvSpPr>
        <p:spPr>
          <a:xfrm>
            <a:off x="0" y="1615852"/>
            <a:ext cx="12192000" cy="5232126"/>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Picture 8" descr="Normal chest x-ray | Radiology Case | Radiopaedia.org">
            <a:extLst>
              <a:ext uri="{FF2B5EF4-FFF2-40B4-BE49-F238E27FC236}">
                <a16:creationId xmlns:a16="http://schemas.microsoft.com/office/drawing/2014/main" id="{65FAB00F-3C5A-2949-0B94-3031488144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0" r="2710"/>
          <a:stretch/>
        </p:blipFill>
        <p:spPr bwMode="auto">
          <a:xfrm>
            <a:off x="2252903" y="3027444"/>
            <a:ext cx="3668484" cy="38305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4C14B5A-AD86-99BE-7C98-6CCB43551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852"/>
            <a:ext cx="2153172" cy="28605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umerus series | Radiology Reference Article | Radiopaedia.org">
            <a:extLst>
              <a:ext uri="{FF2B5EF4-FFF2-40B4-BE49-F238E27FC236}">
                <a16:creationId xmlns:a16="http://schemas.microsoft.com/office/drawing/2014/main" id="{03FE1A52-AFD5-2D5C-5640-EE0539E8F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579" y="1605830"/>
            <a:ext cx="2672358" cy="36363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39577F5-BF33-CDC8-07BA-9A70E182B847}"/>
              </a:ext>
            </a:extLst>
          </p:cNvPr>
          <p:cNvSpPr txBox="1"/>
          <p:nvPr/>
        </p:nvSpPr>
        <p:spPr>
          <a:xfrm>
            <a:off x="88007" y="681711"/>
            <a:ext cx="7734300" cy="584775"/>
          </a:xfrm>
          <a:prstGeom prst="rect">
            <a:avLst/>
          </a:prstGeom>
          <a:noFill/>
        </p:spPr>
        <p:txBody>
          <a:bodyPr wrap="square" rtlCol="0">
            <a:spAutoFit/>
          </a:bodyPr>
          <a:lstStyle/>
          <a:p>
            <a:r>
              <a:rPr lang="en-US" sz="1600" b="1" i="0" dirty="0">
                <a:solidFill>
                  <a:srgbClr val="202C8F"/>
                </a:solidFill>
                <a:effectLst/>
              </a:rPr>
              <a:t>General X-Rays </a:t>
            </a:r>
            <a:r>
              <a:rPr lang="en-US" sz="1600" b="0" i="0" dirty="0">
                <a:solidFill>
                  <a:srgbClr val="202C8F"/>
                </a:solidFill>
                <a:effectLst/>
              </a:rPr>
              <a:t>are the most b</a:t>
            </a:r>
            <a:r>
              <a:rPr lang="en-US" sz="1600" dirty="0">
                <a:solidFill>
                  <a:srgbClr val="202C8F"/>
                </a:solidFill>
              </a:rPr>
              <a:t>asic forms of diagnostic imaging used to create images of the body’s internal structures, such as bones, lungs, soft tissue and other internal organs.  </a:t>
            </a:r>
            <a:endParaRPr lang="en-US" sz="1600" b="0" i="0" dirty="0">
              <a:solidFill>
                <a:srgbClr val="202C8F"/>
              </a:solidFill>
              <a:effectLst/>
            </a:endParaRPr>
          </a:p>
        </p:txBody>
      </p:sp>
      <p:pic>
        <p:nvPicPr>
          <p:cNvPr id="1034" name="Picture 10">
            <a:extLst>
              <a:ext uri="{FF2B5EF4-FFF2-40B4-BE49-F238E27FC236}">
                <a16:creationId xmlns:a16="http://schemas.microsoft.com/office/drawing/2014/main" id="{266EBF7A-7606-D59B-74C0-2663FEB13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2998" y="4421014"/>
            <a:ext cx="1320223" cy="24269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adiography (X-Rays) - Our Services | Medical Imaging Namibia">
            <a:extLst>
              <a:ext uri="{FF2B5EF4-FFF2-40B4-BE49-F238E27FC236}">
                <a16:creationId xmlns:a16="http://schemas.microsoft.com/office/drawing/2014/main" id="{BACAE4FF-5205-467F-8F40-DC82F19C85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0702" y="10022"/>
            <a:ext cx="3410098" cy="336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74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EF5A-051B-F440-F6B8-780F687B0940}"/>
              </a:ext>
            </a:extLst>
          </p:cNvPr>
          <p:cNvSpPr>
            <a:spLocks noGrp="1"/>
          </p:cNvSpPr>
          <p:nvPr>
            <p:ph type="title"/>
          </p:nvPr>
        </p:nvSpPr>
        <p:spPr>
          <a:xfrm>
            <a:off x="244928" y="187452"/>
            <a:ext cx="11503479" cy="1094342"/>
          </a:xfrm>
        </p:spPr>
        <p:txBody>
          <a:bodyPr/>
          <a:lstStyle/>
          <a:p>
            <a:r>
              <a:rPr lang="en-US" sz="3200" b="1" dirty="0">
                <a:solidFill>
                  <a:srgbClr val="202C8F"/>
                </a:solidFill>
              </a:rPr>
              <a:t>Types of exams in Radiologic Technology</a:t>
            </a:r>
          </a:p>
        </p:txBody>
      </p:sp>
      <p:sp>
        <p:nvSpPr>
          <p:cNvPr id="3" name="Rectangle 2">
            <a:extLst>
              <a:ext uri="{FF2B5EF4-FFF2-40B4-BE49-F238E27FC236}">
                <a16:creationId xmlns:a16="http://schemas.microsoft.com/office/drawing/2014/main" id="{B6003320-BED8-A5D1-EF51-0135D54E6E28}"/>
              </a:ext>
              <a:ext uri="{C183D7F6-B498-43B3-948B-1728B52AA6E4}">
                <adec:decorative xmlns:adec="http://schemas.microsoft.com/office/drawing/2017/decorative" val="0"/>
              </a:ext>
            </a:extLst>
          </p:cNvPr>
          <p:cNvSpPr/>
          <p:nvPr/>
        </p:nvSpPr>
        <p:spPr>
          <a:xfrm>
            <a:off x="-38100" y="991893"/>
            <a:ext cx="12230100" cy="5866108"/>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C72623-8778-9A47-8535-F0E094F4F9B1}"/>
              </a:ext>
            </a:extLst>
          </p:cNvPr>
          <p:cNvSpPr txBox="1"/>
          <p:nvPr/>
        </p:nvSpPr>
        <p:spPr>
          <a:xfrm>
            <a:off x="4816354" y="778400"/>
            <a:ext cx="5256439" cy="3970318"/>
          </a:xfrm>
          <a:prstGeom prst="rect">
            <a:avLst/>
          </a:prstGeom>
          <a:noFill/>
        </p:spPr>
        <p:txBody>
          <a:bodyPr wrap="square" rtlCol="0">
            <a:spAutoFit/>
          </a:bodyPr>
          <a:lstStyle/>
          <a:p>
            <a:endParaRPr lang="en-US" dirty="0">
              <a:solidFill>
                <a:schemeClr val="accent6">
                  <a:lumMod val="75000"/>
                </a:schemeClr>
              </a:solidFill>
              <a:latin typeface="Google Sans"/>
            </a:endParaRPr>
          </a:p>
          <a:p>
            <a:r>
              <a:rPr lang="en-US" b="1" dirty="0">
                <a:solidFill>
                  <a:srgbClr val="202C8F"/>
                </a:solidFill>
              </a:rPr>
              <a:t>M</a:t>
            </a:r>
            <a:r>
              <a:rPr lang="en-US" b="1" i="0" dirty="0">
                <a:solidFill>
                  <a:srgbClr val="202C8F"/>
                </a:solidFill>
                <a:effectLst/>
              </a:rPr>
              <a:t>obile radiography</a:t>
            </a:r>
            <a:r>
              <a:rPr lang="en-US" b="0" i="0" dirty="0">
                <a:solidFill>
                  <a:srgbClr val="202C8F"/>
                </a:solidFill>
                <a:effectLst/>
              </a:rPr>
              <a:t> is frequently performed in hospitals when patients are too unwell to transport to the imaging department. </a:t>
            </a:r>
            <a:endParaRPr lang="en-US" dirty="0">
              <a:solidFill>
                <a:srgbClr val="202C8F"/>
              </a:solidFill>
            </a:endParaRPr>
          </a:p>
          <a:p>
            <a:pPr algn="l"/>
            <a:r>
              <a:rPr lang="en-US" b="0" i="0" dirty="0">
                <a:solidFill>
                  <a:srgbClr val="202C8F"/>
                </a:solidFill>
                <a:effectLst/>
              </a:rPr>
              <a:t>Mobile examinations are requested on patients who are unable to leave their rooms for example:</a:t>
            </a:r>
          </a:p>
          <a:p>
            <a:pPr algn="l">
              <a:buFont typeface="Arial" panose="020B0604020202020204" pitchFamily="34" charset="0"/>
              <a:buChar char="•"/>
            </a:pPr>
            <a:r>
              <a:rPr lang="en-US" b="0" i="0" dirty="0">
                <a:solidFill>
                  <a:srgbClr val="202C8F"/>
                </a:solidFill>
                <a:effectLst/>
              </a:rPr>
              <a:t>intubated</a:t>
            </a:r>
          </a:p>
          <a:p>
            <a:pPr algn="l">
              <a:buFont typeface="Arial" panose="020B0604020202020204" pitchFamily="34" charset="0"/>
              <a:buChar char="•"/>
            </a:pPr>
            <a:r>
              <a:rPr lang="en-US" b="0" i="0" dirty="0">
                <a:solidFill>
                  <a:srgbClr val="202C8F"/>
                </a:solidFill>
                <a:effectLst/>
              </a:rPr>
              <a:t>medical emergency</a:t>
            </a:r>
          </a:p>
          <a:p>
            <a:pPr algn="l">
              <a:buFont typeface="Arial" panose="020B0604020202020204" pitchFamily="34" charset="0"/>
              <a:buChar char="•"/>
            </a:pPr>
            <a:r>
              <a:rPr lang="en-US" b="0" i="0" dirty="0">
                <a:solidFill>
                  <a:srgbClr val="202C8F"/>
                </a:solidFill>
                <a:effectLst/>
              </a:rPr>
              <a:t>infectious</a:t>
            </a:r>
          </a:p>
          <a:p>
            <a:pPr algn="l">
              <a:buFont typeface="Arial" panose="020B0604020202020204" pitchFamily="34" charset="0"/>
              <a:buChar char="•"/>
            </a:pPr>
            <a:r>
              <a:rPr lang="en-US" b="0" i="0" dirty="0">
                <a:solidFill>
                  <a:srgbClr val="202C8F"/>
                </a:solidFill>
                <a:effectLst/>
              </a:rPr>
              <a:t>neutropenic</a:t>
            </a:r>
          </a:p>
          <a:p>
            <a:pPr algn="l">
              <a:buFont typeface="Arial" panose="020B0604020202020204" pitchFamily="34" charset="0"/>
              <a:buChar char="•"/>
            </a:pPr>
            <a:r>
              <a:rPr lang="en-US" b="0" i="0" dirty="0">
                <a:solidFill>
                  <a:srgbClr val="202C8F"/>
                </a:solidFill>
                <a:effectLst/>
              </a:rPr>
              <a:t>requiring wall-suction</a:t>
            </a:r>
          </a:p>
          <a:p>
            <a:endParaRPr lang="en-US" dirty="0">
              <a:solidFill>
                <a:schemeClr val="accent6">
                  <a:lumMod val="75000"/>
                </a:schemeClr>
              </a:solidFill>
              <a:latin typeface="Google Sans"/>
            </a:endParaRPr>
          </a:p>
          <a:p>
            <a:endParaRPr lang="en-US" b="0" i="0" dirty="0">
              <a:solidFill>
                <a:schemeClr val="accent6">
                  <a:lumMod val="75000"/>
                </a:schemeClr>
              </a:solidFill>
              <a:effectLst/>
              <a:latin typeface="Google Sans"/>
            </a:endParaRPr>
          </a:p>
          <a:p>
            <a:endParaRPr lang="en-US" b="0" i="0" dirty="0">
              <a:solidFill>
                <a:schemeClr val="accent6">
                  <a:lumMod val="75000"/>
                </a:schemeClr>
              </a:solidFill>
              <a:effectLst/>
              <a:latin typeface="Tahoma" panose="020B0604030504040204" pitchFamily="34" charset="0"/>
            </a:endParaRPr>
          </a:p>
        </p:txBody>
      </p:sp>
      <p:pic>
        <p:nvPicPr>
          <p:cNvPr id="6" name="Picture 2" descr="Portable X Ray Services At Home in Delhi || DR Jolly Diagnostics">
            <a:extLst>
              <a:ext uri="{FF2B5EF4-FFF2-40B4-BE49-F238E27FC236}">
                <a16:creationId xmlns:a16="http://schemas.microsoft.com/office/drawing/2014/main" id="{09699E65-D034-6D17-53FF-D9C158972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247" y="2677523"/>
            <a:ext cx="3229762" cy="28156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A35EA30-FFE8-593C-B45B-74AF5FD2C007}"/>
              </a:ext>
            </a:extLst>
          </p:cNvPr>
          <p:cNvSpPr txBox="1"/>
          <p:nvPr/>
        </p:nvSpPr>
        <p:spPr>
          <a:xfrm>
            <a:off x="68035" y="5657672"/>
            <a:ext cx="11680372" cy="1200329"/>
          </a:xfrm>
          <a:prstGeom prst="rect">
            <a:avLst/>
          </a:prstGeom>
          <a:noFill/>
        </p:spPr>
        <p:txBody>
          <a:bodyPr wrap="square" rtlCol="0">
            <a:spAutoFit/>
          </a:bodyPr>
          <a:lstStyle/>
          <a:p>
            <a:r>
              <a:rPr lang="en-US" b="0" i="0" dirty="0">
                <a:solidFill>
                  <a:srgbClr val="202C8F"/>
                </a:solidFill>
                <a:effectLst/>
                <a:latin typeface="Calibri" panose="020F0502020204030204" pitchFamily="34" charset="0"/>
                <a:cs typeface="Calibri" panose="020F0502020204030204" pitchFamily="34" charset="0"/>
              </a:rPr>
              <a:t>An x-ray mobile system consists of a motorized drive, compact wheelbase that includes the generator, an x-ray tube attached to a positioning column and an exposure control panel. As part of this system the image receptor plays a vital role in terms of the image quality and exposure safety</a:t>
            </a:r>
          </a:p>
          <a:p>
            <a:endParaRPr lang="en-US" dirty="0"/>
          </a:p>
        </p:txBody>
      </p:sp>
      <p:pic>
        <p:nvPicPr>
          <p:cNvPr id="1028" name="Picture 4" descr="Designing Advanced Mobile X-Ray Technology to Improve Workflow, Usability  and Reduce Stress and Strain for Radiology Staff | GE HealthCare (United  States)">
            <a:extLst>
              <a:ext uri="{FF2B5EF4-FFF2-40B4-BE49-F238E27FC236}">
                <a16:creationId xmlns:a16="http://schemas.microsoft.com/office/drawing/2014/main" id="{23131176-FFCB-7F5C-94BB-B3E53CF50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35" y="1064082"/>
            <a:ext cx="4451684" cy="345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57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EF5A-051B-F440-F6B8-780F687B0940}"/>
              </a:ext>
            </a:extLst>
          </p:cNvPr>
          <p:cNvSpPr>
            <a:spLocks noGrp="1"/>
          </p:cNvSpPr>
          <p:nvPr>
            <p:ph type="title"/>
          </p:nvPr>
        </p:nvSpPr>
        <p:spPr>
          <a:xfrm>
            <a:off x="244928" y="10689"/>
            <a:ext cx="10262651" cy="879765"/>
          </a:xfrm>
        </p:spPr>
        <p:txBody>
          <a:bodyPr/>
          <a:lstStyle/>
          <a:p>
            <a:r>
              <a:rPr lang="en-US" sz="3200" b="1" dirty="0">
                <a:solidFill>
                  <a:srgbClr val="202C8F"/>
                </a:solidFill>
              </a:rPr>
              <a:t>Types of exams in Radiologic Technology</a:t>
            </a:r>
          </a:p>
        </p:txBody>
      </p:sp>
      <p:sp>
        <p:nvSpPr>
          <p:cNvPr id="3" name="Rectangle 2">
            <a:extLst>
              <a:ext uri="{FF2B5EF4-FFF2-40B4-BE49-F238E27FC236}">
                <a16:creationId xmlns:a16="http://schemas.microsoft.com/office/drawing/2014/main" id="{B6003320-BED8-A5D1-EF51-0135D54E6E28}"/>
              </a:ext>
              <a:ext uri="{C183D7F6-B498-43B3-948B-1728B52AA6E4}">
                <adec:decorative xmlns:adec="http://schemas.microsoft.com/office/drawing/2017/decorative" val="0"/>
              </a:ext>
            </a:extLst>
          </p:cNvPr>
          <p:cNvSpPr/>
          <p:nvPr/>
        </p:nvSpPr>
        <p:spPr>
          <a:xfrm>
            <a:off x="0" y="786146"/>
            <a:ext cx="9093907" cy="6055661"/>
          </a:xfrm>
          <a:prstGeom prst="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C72623-8778-9A47-8535-F0E094F4F9B1}"/>
              </a:ext>
            </a:extLst>
          </p:cNvPr>
          <p:cNvSpPr txBox="1"/>
          <p:nvPr/>
        </p:nvSpPr>
        <p:spPr>
          <a:xfrm>
            <a:off x="3621836" y="770801"/>
            <a:ext cx="3915993" cy="5570756"/>
          </a:xfrm>
          <a:prstGeom prst="rect">
            <a:avLst/>
          </a:prstGeom>
          <a:noFill/>
        </p:spPr>
        <p:txBody>
          <a:bodyPr wrap="square" rtlCol="0">
            <a:spAutoFit/>
          </a:bodyPr>
          <a:lstStyle/>
          <a:p>
            <a:endParaRPr lang="en-US" dirty="0">
              <a:solidFill>
                <a:schemeClr val="accent6">
                  <a:lumMod val="75000"/>
                </a:schemeClr>
              </a:solidFill>
              <a:latin typeface="Google Sans"/>
            </a:endParaRPr>
          </a:p>
          <a:p>
            <a:r>
              <a:rPr lang="en-US" b="1" dirty="0">
                <a:solidFill>
                  <a:srgbClr val="202C8F"/>
                </a:solidFill>
              </a:rPr>
              <a:t>Fluoroscopic Exams- </a:t>
            </a:r>
            <a:r>
              <a:rPr lang="en-US" sz="1600" b="0" i="0" dirty="0">
                <a:solidFill>
                  <a:srgbClr val="202C8F"/>
                </a:solidFill>
                <a:effectLst/>
              </a:rPr>
              <a:t>Fluoroscopy is a study of moving body structures--similar to an X-ray "movie." A continuous X-ray beam is passed through the body part being examined. The beam is transmitted to a flat-screen monitor so that the body part and its motion can be seen in detail.</a:t>
            </a:r>
          </a:p>
          <a:p>
            <a:r>
              <a:rPr lang="en-US" sz="1600" dirty="0">
                <a:solidFill>
                  <a:srgbClr val="202C8F"/>
                </a:solidFill>
              </a:rPr>
              <a:t> In Diagnostic Imaging, </a:t>
            </a:r>
            <a:r>
              <a:rPr lang="en-US" sz="1600" b="0" i="0" dirty="0">
                <a:solidFill>
                  <a:srgbClr val="202C8F"/>
                </a:solidFill>
                <a:effectLst/>
              </a:rPr>
              <a:t>Fluoroscopy is commonly used to study the upper and lower Gastrointestinal Tract by introducing an opaque substance called Barium or Gastro-</a:t>
            </a:r>
            <a:r>
              <a:rPr lang="en-US" sz="1600" b="0" i="0" dirty="0" err="1">
                <a:solidFill>
                  <a:srgbClr val="202C8F"/>
                </a:solidFill>
                <a:effectLst/>
              </a:rPr>
              <a:t>grafin</a:t>
            </a:r>
            <a:r>
              <a:rPr lang="en-US" sz="1600" b="0" i="0" dirty="0">
                <a:solidFill>
                  <a:srgbClr val="202C8F"/>
                </a:solidFill>
                <a:effectLst/>
              </a:rPr>
              <a:t> either by mouth or as an enema. </a:t>
            </a:r>
          </a:p>
          <a:p>
            <a:r>
              <a:rPr lang="en-US" sz="1600" dirty="0">
                <a:solidFill>
                  <a:srgbClr val="202C8F"/>
                </a:solidFill>
              </a:rPr>
              <a:t>The Barium coats the lining of the G.I. track which allows the shape and anatomical structures of the digestive tract to be seen on the monitor.</a:t>
            </a:r>
          </a:p>
          <a:p>
            <a:r>
              <a:rPr lang="en-US" sz="1600" dirty="0">
                <a:solidFill>
                  <a:srgbClr val="202C8F"/>
                </a:solidFill>
              </a:rPr>
              <a:t>Other Fluoroscopy exams include:</a:t>
            </a:r>
          </a:p>
          <a:p>
            <a:r>
              <a:rPr lang="en-US" sz="1600" dirty="0">
                <a:solidFill>
                  <a:srgbClr val="202C8F"/>
                </a:solidFill>
              </a:rPr>
              <a:t>Arthrograms- study of the joints, myelograms- study of the spinal canal </a:t>
            </a:r>
          </a:p>
          <a:p>
            <a:r>
              <a:rPr lang="en-US" sz="1600" b="0" i="0" dirty="0">
                <a:solidFill>
                  <a:srgbClr val="202C8F"/>
                </a:solidFill>
                <a:effectLst/>
              </a:rPr>
              <a:t>Injections, </a:t>
            </a:r>
            <a:r>
              <a:rPr lang="en-US" sz="1600" dirty="0">
                <a:solidFill>
                  <a:srgbClr val="202C8F"/>
                </a:solidFill>
              </a:rPr>
              <a:t>Tube Placements, etc. </a:t>
            </a:r>
            <a:endParaRPr lang="en-US" sz="1600" b="0" i="0" dirty="0">
              <a:solidFill>
                <a:srgbClr val="202C8F"/>
              </a:solidFill>
              <a:effectLst/>
            </a:endParaRPr>
          </a:p>
        </p:txBody>
      </p:sp>
      <p:pic>
        <p:nvPicPr>
          <p:cNvPr id="11" name="Picture 10" descr="X-ray of a person's neck">
            <a:extLst>
              <a:ext uri="{FF2B5EF4-FFF2-40B4-BE49-F238E27FC236}">
                <a16:creationId xmlns:a16="http://schemas.microsoft.com/office/drawing/2014/main" id="{5347762A-5813-B2AD-C6BA-A36CF7E0D042}"/>
              </a:ext>
            </a:extLst>
          </p:cNvPr>
          <p:cNvPicPr>
            <a:picLocks noChangeAspect="1"/>
          </p:cNvPicPr>
          <p:nvPr/>
        </p:nvPicPr>
        <p:blipFill>
          <a:blip r:embed="rId2"/>
          <a:stretch>
            <a:fillRect/>
          </a:stretch>
        </p:blipFill>
        <p:spPr>
          <a:xfrm>
            <a:off x="7785815" y="734622"/>
            <a:ext cx="4685000" cy="6123377"/>
          </a:xfrm>
          <a:prstGeom prst="rect">
            <a:avLst/>
          </a:prstGeom>
        </p:spPr>
      </p:pic>
      <p:pic>
        <p:nvPicPr>
          <p:cNvPr id="2052" name="Picture 4" descr="fluoroscopy los angeles explained">
            <a:extLst>
              <a:ext uri="{FF2B5EF4-FFF2-40B4-BE49-F238E27FC236}">
                <a16:creationId xmlns:a16="http://schemas.microsoft.com/office/drawing/2014/main" id="{93B4DD70-746B-4380-29FC-318C6B561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1" y="4090585"/>
            <a:ext cx="3572043" cy="26790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GU/Fluoroscopy">
            <a:extLst>
              <a:ext uri="{FF2B5EF4-FFF2-40B4-BE49-F238E27FC236}">
                <a16:creationId xmlns:a16="http://schemas.microsoft.com/office/drawing/2014/main" id="{29DA8B41-0C6A-91AC-9E23-FC2DCFA353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0" r="21984" b="1"/>
          <a:stretch/>
        </p:blipFill>
        <p:spPr bwMode="auto">
          <a:xfrm>
            <a:off x="142095" y="1264767"/>
            <a:ext cx="3418268" cy="2347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033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1256</TotalTime>
  <Words>2390</Words>
  <Application>Microsoft Office PowerPoint</Application>
  <PresentationFormat>Widescreen</PresentationFormat>
  <Paragraphs>311</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vt:lpstr>
      <vt:lpstr>PowerPoint Presentation</vt:lpstr>
      <vt:lpstr>PowerPoint Presentation</vt:lpstr>
      <vt:lpstr>What is A Radiologic Technologist?</vt:lpstr>
      <vt:lpstr>What do Radiologic Technologists Do?</vt:lpstr>
      <vt:lpstr>The Radiologic Technologist must also possess:</vt:lpstr>
      <vt:lpstr>Types of Exams in Radiologic Technology</vt:lpstr>
      <vt:lpstr>Types of exams in Radiologic Technology</vt:lpstr>
      <vt:lpstr>Types of exams in Radiologic Technology</vt:lpstr>
      <vt:lpstr>Types of exams in Radiologic Technology</vt:lpstr>
      <vt:lpstr>Employment in Radiologic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Wenatchee Valley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Claire Tompkins</dc:creator>
  <cp:lastModifiedBy>Claire Tompkins</cp:lastModifiedBy>
  <cp:revision>26</cp:revision>
  <dcterms:created xsi:type="dcterms:W3CDTF">2023-06-15T22:10:58Z</dcterms:created>
  <dcterms:modified xsi:type="dcterms:W3CDTF">2023-08-28T22:33:06Z</dcterms:modified>
</cp:coreProperties>
</file>